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charts/chart1.xml" ContentType="application/vnd.openxmlformats-officedocument.drawingml.char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theme/themeOverride2.xml" ContentType="application/vnd.openxmlformats-officedocument.themeOverride+xml"/>
  <Override PartName="/ppt/commentAuthors.xml" ContentType="application/vnd.openxmlformats-officedocument.presentationml.commentAuthors+xml"/>
  <Override PartName="/ppt/charts/style2.xml" ContentType="application/vnd.ms-office.chartstyle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9" r:id="rId3"/>
    <p:sldId id="355" r:id="rId4"/>
    <p:sldId id="365" r:id="rId5"/>
    <p:sldId id="356" r:id="rId6"/>
    <p:sldId id="359" r:id="rId7"/>
    <p:sldId id="346" r:id="rId8"/>
    <p:sldId id="361" r:id="rId9"/>
    <p:sldId id="349" r:id="rId10"/>
    <p:sldId id="362" r:id="rId11"/>
    <p:sldId id="318" r:id="rId12"/>
    <p:sldId id="363" r:id="rId13"/>
    <p:sldId id="364" r:id="rId14"/>
    <p:sldId id="357" r:id="rId15"/>
    <p:sldId id="358" r:id="rId16"/>
    <p:sldId id="340" r:id="rId17"/>
    <p:sldId id="360" r:id="rId18"/>
    <p:sldId id="317" r:id="rId19"/>
    <p:sldId id="295" r:id="rId20"/>
    <p:sldId id="311" r:id="rId21"/>
  </p:sldIdLst>
  <p:sldSz cx="24388763" cy="13717588"/>
  <p:notesSz cx="6858000" cy="9144000"/>
  <p:defaultTextStyle>
    <a:defPPr>
      <a:defRPr lang="cs-CZ"/>
    </a:defPPr>
    <a:lvl1pPr marL="0" algn="l" defTabSz="217746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730" algn="l" defTabSz="217746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461" algn="l" defTabSz="217746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6191" algn="l" defTabSz="217746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921" algn="l" defTabSz="217746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652" algn="l" defTabSz="217746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2382" algn="l" defTabSz="217746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1113" algn="l" defTabSz="217746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843" algn="l" defTabSz="217746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4F5"/>
    <a:srgbClr val="339966"/>
    <a:srgbClr val="E2AE9C"/>
    <a:srgbClr val="EC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11" autoAdjust="0"/>
  </p:normalViewPr>
  <p:slideViewPr>
    <p:cSldViewPr>
      <p:cViewPr varScale="1">
        <p:scale>
          <a:sx n="24" d="100"/>
          <a:sy n="24" d="100"/>
        </p:scale>
        <p:origin x="101" y="912"/>
      </p:cViewPr>
      <p:guideLst>
        <p:guide orient="horz" pos="4321"/>
        <p:guide pos="7682"/>
      </p:guideLst>
    </p:cSldViewPr>
  </p:slideViewPr>
  <p:outlineViewPr>
    <p:cViewPr>
      <p:scale>
        <a:sx n="33" d="100"/>
        <a:sy n="33" d="100"/>
      </p:scale>
      <p:origin x="0" y="-415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1" d="100"/>
        <a:sy n="51" d="100"/>
      </p:scale>
      <p:origin x="0" y="-4613"/>
    </p:cViewPr>
  </p:sorterViewPr>
  <p:notesViewPr>
    <p:cSldViewPr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3400" dirty="0">
                <a:solidFill>
                  <a:schemeClr val="tx1"/>
                </a:solidFill>
              </a:rPr>
              <a:t>Počet kusů jednotlivých výrobních modulů v</a:t>
            </a:r>
            <a:r>
              <a:rPr lang="cs-CZ" sz="3400" baseline="0" dirty="0">
                <a:solidFill>
                  <a:schemeClr val="tx1"/>
                </a:solidFill>
              </a:rPr>
              <a:t> příslušných kategoriích</a:t>
            </a:r>
            <a:endParaRPr lang="cs-CZ" sz="34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318560868328737"/>
          <c:y val="8.14807789908253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809997797849483"/>
          <c:y val="0.20787385874964767"/>
          <c:w val="0.57721582446557318"/>
          <c:h val="0.67832946802246352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9720826314499739E-2"/>
                  <c:y val="-7.89669010487076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B2</a:t>
                    </a:r>
                  </a:p>
                  <a:p>
                    <a:r>
                      <a:rPr lang="en-US"/>
                      <a:t>0.1%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4343216155866369E-2"/>
                  <c:y val="-9.21633802064294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</a:t>
                    </a:r>
                  </a:p>
                  <a:p>
                    <a:r>
                      <a:rPr lang="en-US" dirty="0"/>
                      <a:t>0</a:t>
                    </a:r>
                    <a:r>
                      <a:rPr lang="en-US" baseline="0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346471508804332"/>
                  <c:y val="3.21004659120027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</a:t>
                    </a:r>
                  </a:p>
                  <a:p>
                    <a:fld id="{8025D17E-44FF-4B7D-939F-F5829F903795}" type="PERCENTAGE">
                      <a:rPr lang="en-US"/>
                      <a:pPr/>
                      <a:t>[PROCENTO]</a:t>
                    </a:fld>
                    <a:endParaRPr lang="cs-CZ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4378533371206068"/>
                  <c:y val="2.3793628395846655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B1</a:t>
                    </a:r>
                  </a:p>
                  <a:p>
                    <a:r>
                      <a:rPr lang="en-US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0.2%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List1!$A$3:$A$8</c:f>
              <c:strCache>
                <c:ptCount val="6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List1!$B$3:$B$8</c:f>
              <c:numCache>
                <c:formatCode>General</c:formatCode>
                <c:ptCount val="6"/>
                <c:pt idx="0">
                  <c:v>92.6</c:v>
                </c:pt>
                <c:pt idx="1">
                  <c:v>7.7</c:v>
                </c:pt>
                <c:pt idx="2">
                  <c:v>0.2</c:v>
                </c:pt>
                <c:pt idx="3">
                  <c:v>7.0000000000000007E-2</c:v>
                </c:pt>
                <c:pt idx="4">
                  <c:v>1E-3</c:v>
                </c:pt>
                <c:pt idx="5">
                  <c:v>0</c:v>
                </c:pt>
              </c:numCache>
            </c:numRef>
          </c:val>
        </c:ser>
        <c:ser>
          <c:idx val="0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List1!$A$3:$A$8</c:f>
              <c:strCache>
                <c:ptCount val="6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List1!$B$3:$B$8</c:f>
              <c:numCache>
                <c:formatCode>General</c:formatCode>
                <c:ptCount val="6"/>
                <c:pt idx="0">
                  <c:v>92.6</c:v>
                </c:pt>
                <c:pt idx="1">
                  <c:v>7.7</c:v>
                </c:pt>
                <c:pt idx="2">
                  <c:v>0.2</c:v>
                </c:pt>
                <c:pt idx="3">
                  <c:v>7.0000000000000007E-2</c:v>
                </c:pt>
                <c:pt idx="4">
                  <c:v>1E-3</c:v>
                </c:pt>
                <c:pt idx="5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26830827657533"/>
          <c:y val="0.93083457325183083"/>
          <c:w val="0.35772550715664414"/>
          <c:h val="4.2525165552166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5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3500" dirty="0">
                <a:solidFill>
                  <a:schemeClr val="tx1"/>
                </a:solidFill>
              </a:rPr>
              <a:t>Instalovaný výkon do </a:t>
            </a:r>
            <a:r>
              <a:rPr lang="cs-CZ" sz="3500" dirty="0" smtClean="0">
                <a:solidFill>
                  <a:schemeClr val="tx1"/>
                </a:solidFill>
              </a:rPr>
              <a:t>soustavy dle jednotlivých kategorií</a:t>
            </a:r>
            <a:endParaRPr lang="cs-CZ" sz="35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834873232476086"/>
          <c:y val="9.838541673583526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4136477047721587E-2"/>
          <c:y val="0.2165803885216866"/>
          <c:w val="0.80843042361855955"/>
          <c:h val="0.6893442285498764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fld id="{B9C8F403-6B4B-4579-96CF-A48CFACF820F}" type="CATEGORYNAME">
                      <a:rPr lang="en-US">
                        <a:solidFill>
                          <a:schemeClr val="tx2"/>
                        </a:solidFill>
                      </a:rPr>
                      <a:pPr/>
                      <a:t>[NÁZEV KATEGORIE]</a:t>
                    </a:fld>
                    <a:r>
                      <a:rPr lang="en-US" baseline="0">
                        <a:solidFill>
                          <a:schemeClr val="tx2"/>
                        </a:solidFill>
                      </a:rPr>
                      <a:t>
</a:t>
                    </a:r>
                    <a:fld id="{B7C27144-DBC8-44CA-BBF2-475CBE74B22D}" type="PERCENTAGE">
                      <a:rPr lang="en-US" baseline="0">
                        <a:solidFill>
                          <a:schemeClr val="tx2"/>
                        </a:solidFill>
                      </a:rPr>
                      <a:pPr/>
                      <a:t>[PROCENTO]</a:t>
                    </a:fld>
                    <a:endParaRPr lang="en-US" baseline="0">
                      <a:solidFill>
                        <a:schemeClr val="tx2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List1!$D$3:$D$8</c:f>
              <c:strCache>
                <c:ptCount val="6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C</c:v>
                </c:pt>
                <c:pt idx="5">
                  <c:v>D</c:v>
                </c:pt>
              </c:strCache>
            </c:strRef>
          </c:cat>
          <c:val>
            <c:numRef>
              <c:f>List1!$E$3:$E$8</c:f>
              <c:numCache>
                <c:formatCode>General</c:formatCode>
                <c:ptCount val="6"/>
                <c:pt idx="0">
                  <c:v>35.5</c:v>
                </c:pt>
                <c:pt idx="1">
                  <c:v>13.3</c:v>
                </c:pt>
                <c:pt idx="2">
                  <c:v>15.3</c:v>
                </c:pt>
                <c:pt idx="3">
                  <c:v>29.4</c:v>
                </c:pt>
                <c:pt idx="4">
                  <c:v>6.5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DF5A1-33BA-405E-A229-719826B4022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E9D4A72-59BD-4468-BFDE-5D37BA8D1A53}">
      <dgm:prSet phldrT="[Text]"/>
      <dgm:spPr/>
      <dgm:t>
        <a:bodyPr/>
        <a:lstStyle/>
        <a:p>
          <a:r>
            <a:rPr lang="cs-CZ" dirty="0" smtClean="0"/>
            <a:t>Organizační záležitosti workshopu</a:t>
          </a:r>
          <a:endParaRPr lang="cs-CZ" dirty="0"/>
        </a:p>
      </dgm:t>
    </dgm:pt>
    <dgm:pt modelId="{AF3C6FF3-42F4-4CD5-91D9-D83954EC0E20}" type="parTrans" cxnId="{D3DDCF0D-F979-4588-A684-A20FAD72A8A8}">
      <dgm:prSet/>
      <dgm:spPr/>
      <dgm:t>
        <a:bodyPr/>
        <a:lstStyle/>
        <a:p>
          <a:endParaRPr lang="cs-CZ"/>
        </a:p>
      </dgm:t>
    </dgm:pt>
    <dgm:pt modelId="{12585FE5-0670-45E2-A49C-3856BCE8F6DE}" type="sibTrans" cxnId="{D3DDCF0D-F979-4588-A684-A20FAD72A8A8}">
      <dgm:prSet/>
      <dgm:spPr/>
      <dgm:t>
        <a:bodyPr/>
        <a:lstStyle/>
        <a:p>
          <a:endParaRPr lang="cs-CZ"/>
        </a:p>
      </dgm:t>
    </dgm:pt>
    <dgm:pt modelId="{CB4EBB4B-64C1-445C-84B2-E11A040CD55C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Úvod k evropské legislativě</a:t>
          </a:r>
          <a:endParaRPr lang="cs-CZ" dirty="0">
            <a:solidFill>
              <a:schemeClr val="bg1"/>
            </a:solidFill>
          </a:endParaRPr>
        </a:p>
      </dgm:t>
    </dgm:pt>
    <dgm:pt modelId="{3AB07BBA-DCA8-403F-B0C5-486300B30AF9}" type="parTrans" cxnId="{7CE9A04B-F33C-4A6B-BB7E-6D9399A906B3}">
      <dgm:prSet/>
      <dgm:spPr/>
      <dgm:t>
        <a:bodyPr/>
        <a:lstStyle/>
        <a:p>
          <a:endParaRPr lang="cs-CZ"/>
        </a:p>
      </dgm:t>
    </dgm:pt>
    <dgm:pt modelId="{F4454FF4-698D-4B89-94F5-8AE08FF7CF60}" type="sibTrans" cxnId="{7CE9A04B-F33C-4A6B-BB7E-6D9399A906B3}">
      <dgm:prSet/>
      <dgm:spPr/>
      <dgm:t>
        <a:bodyPr/>
        <a:lstStyle/>
        <a:p>
          <a:endParaRPr lang="cs-CZ"/>
        </a:p>
      </dgm:t>
    </dgm:pt>
    <dgm:pt modelId="{9020F5D0-B271-4D53-ABB1-82FBAE40BCA2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Úvod ke kodexu </a:t>
          </a:r>
          <a:r>
            <a:rPr lang="cs-CZ" dirty="0" err="1" smtClean="0">
              <a:solidFill>
                <a:schemeClr val="bg1"/>
              </a:solidFill>
            </a:rPr>
            <a:t>RfG</a:t>
          </a:r>
          <a:endParaRPr lang="cs-CZ" dirty="0">
            <a:solidFill>
              <a:schemeClr val="bg1"/>
            </a:solidFill>
          </a:endParaRPr>
        </a:p>
      </dgm:t>
    </dgm:pt>
    <dgm:pt modelId="{7F43E119-8060-4832-A3C6-9180312CB0B1}" type="parTrans" cxnId="{A00D47F2-0892-4CC5-B189-7A0DC08E55E3}">
      <dgm:prSet/>
      <dgm:spPr/>
      <dgm:t>
        <a:bodyPr/>
        <a:lstStyle/>
        <a:p>
          <a:endParaRPr lang="cs-CZ"/>
        </a:p>
      </dgm:t>
    </dgm:pt>
    <dgm:pt modelId="{C22DEFDE-68BC-4912-A263-A9800391F726}" type="sibTrans" cxnId="{A00D47F2-0892-4CC5-B189-7A0DC08E55E3}">
      <dgm:prSet/>
      <dgm:spPr/>
      <dgm:t>
        <a:bodyPr/>
        <a:lstStyle/>
        <a:p>
          <a:endParaRPr lang="cs-CZ"/>
        </a:p>
      </dgm:t>
    </dgm:pt>
    <dgm:pt modelId="{02E9EE04-959B-4658-BB80-161142F12904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Rozdělení nových výrobních modulů do kategorií</a:t>
          </a:r>
          <a:endParaRPr lang="cs-CZ" dirty="0">
            <a:solidFill>
              <a:schemeClr val="bg1"/>
            </a:solidFill>
          </a:endParaRPr>
        </a:p>
      </dgm:t>
    </dgm:pt>
    <dgm:pt modelId="{B845A971-2F35-4C1B-8011-B8EB969F3B9C}" type="parTrans" cxnId="{147870FE-8883-4A49-BDDE-FA082202D9C4}">
      <dgm:prSet/>
      <dgm:spPr/>
      <dgm:t>
        <a:bodyPr/>
        <a:lstStyle/>
        <a:p>
          <a:endParaRPr lang="cs-CZ"/>
        </a:p>
      </dgm:t>
    </dgm:pt>
    <dgm:pt modelId="{B94A216F-5DD0-4622-A1D6-BF4411C01E7E}" type="sibTrans" cxnId="{147870FE-8883-4A49-BDDE-FA082202D9C4}">
      <dgm:prSet/>
      <dgm:spPr/>
      <dgm:t>
        <a:bodyPr/>
        <a:lstStyle/>
        <a:p>
          <a:endParaRPr lang="cs-CZ"/>
        </a:p>
      </dgm:t>
    </dgm:pt>
    <dgm:pt modelId="{1882EDC3-116C-4295-A5FD-4933555DDBC7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Proces veřejné konzultace v ČR</a:t>
          </a:r>
          <a:endParaRPr lang="cs-CZ" dirty="0">
            <a:solidFill>
              <a:schemeClr val="bg1"/>
            </a:solidFill>
          </a:endParaRPr>
        </a:p>
      </dgm:t>
    </dgm:pt>
    <dgm:pt modelId="{7BDA7418-72A2-4180-9B6A-D1CD507170CE}" type="parTrans" cxnId="{518ABF72-1780-4635-A802-9D37FA1031BB}">
      <dgm:prSet/>
      <dgm:spPr/>
      <dgm:t>
        <a:bodyPr/>
        <a:lstStyle/>
        <a:p>
          <a:endParaRPr lang="cs-CZ"/>
        </a:p>
      </dgm:t>
    </dgm:pt>
    <dgm:pt modelId="{FCE2BAEE-F501-4517-B317-BEEA147BA3D1}" type="sibTrans" cxnId="{518ABF72-1780-4635-A802-9D37FA1031BB}">
      <dgm:prSet/>
      <dgm:spPr/>
      <dgm:t>
        <a:bodyPr/>
        <a:lstStyle/>
        <a:p>
          <a:endParaRPr lang="cs-CZ"/>
        </a:p>
      </dgm:t>
    </dgm:pt>
    <dgm:pt modelId="{56E79F8F-6E2E-45E3-A228-EDD9F78CF39B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Závěr</a:t>
          </a:r>
          <a:endParaRPr lang="cs-CZ" dirty="0">
            <a:solidFill>
              <a:schemeClr val="bg1"/>
            </a:solidFill>
          </a:endParaRPr>
        </a:p>
      </dgm:t>
    </dgm:pt>
    <dgm:pt modelId="{C8B7775B-52A3-44D4-91DD-8B24278D5B19}" type="parTrans" cxnId="{9FAF33F2-6E03-4E20-A755-E35BB1629117}">
      <dgm:prSet/>
      <dgm:spPr/>
      <dgm:t>
        <a:bodyPr/>
        <a:lstStyle/>
        <a:p>
          <a:endParaRPr lang="cs-CZ"/>
        </a:p>
      </dgm:t>
    </dgm:pt>
    <dgm:pt modelId="{2C4BE6C6-7BBD-4053-80EF-9651EDEDC6F3}" type="sibTrans" cxnId="{9FAF33F2-6E03-4E20-A755-E35BB1629117}">
      <dgm:prSet/>
      <dgm:spPr/>
      <dgm:t>
        <a:bodyPr/>
        <a:lstStyle/>
        <a:p>
          <a:endParaRPr lang="cs-CZ"/>
        </a:p>
      </dgm:t>
    </dgm:pt>
    <dgm:pt modelId="{256D33D2-669F-45E2-8263-3300D052F9C9}" type="pres">
      <dgm:prSet presAssocID="{CC8DF5A1-33BA-405E-A229-719826B402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6E040CD0-83B2-428F-B455-D165F77FC4D0}" type="pres">
      <dgm:prSet presAssocID="{CC8DF5A1-33BA-405E-A229-719826B4022E}" presName="Name1" presStyleCnt="0"/>
      <dgm:spPr/>
    </dgm:pt>
    <dgm:pt modelId="{CB9F91D1-29D3-4680-9EC2-516F6F697F44}" type="pres">
      <dgm:prSet presAssocID="{CC8DF5A1-33BA-405E-A229-719826B4022E}" presName="cycle" presStyleCnt="0"/>
      <dgm:spPr/>
    </dgm:pt>
    <dgm:pt modelId="{737E3F5E-6D33-4F12-B1CE-8E205DC3C267}" type="pres">
      <dgm:prSet presAssocID="{CC8DF5A1-33BA-405E-A229-719826B4022E}" presName="srcNode" presStyleLbl="node1" presStyleIdx="0" presStyleCnt="6"/>
      <dgm:spPr/>
    </dgm:pt>
    <dgm:pt modelId="{495F2A64-1496-4833-8B7B-87684CA17E94}" type="pres">
      <dgm:prSet presAssocID="{CC8DF5A1-33BA-405E-A229-719826B4022E}" presName="conn" presStyleLbl="parChTrans1D2" presStyleIdx="0" presStyleCnt="1"/>
      <dgm:spPr/>
      <dgm:t>
        <a:bodyPr/>
        <a:lstStyle/>
        <a:p>
          <a:endParaRPr lang="cs-CZ"/>
        </a:p>
      </dgm:t>
    </dgm:pt>
    <dgm:pt modelId="{B5195D67-F2BE-4FAC-B93A-790BD3E5B2DF}" type="pres">
      <dgm:prSet presAssocID="{CC8DF5A1-33BA-405E-A229-719826B4022E}" presName="extraNode" presStyleLbl="node1" presStyleIdx="0" presStyleCnt="6"/>
      <dgm:spPr/>
    </dgm:pt>
    <dgm:pt modelId="{B90EC7C4-C053-4A5E-BDBF-09842BDE5267}" type="pres">
      <dgm:prSet presAssocID="{CC8DF5A1-33BA-405E-A229-719826B4022E}" presName="dstNode" presStyleLbl="node1" presStyleIdx="0" presStyleCnt="6"/>
      <dgm:spPr/>
    </dgm:pt>
    <dgm:pt modelId="{7E2ACE30-01E9-4523-B7DC-ADC6DEA8B653}" type="pres">
      <dgm:prSet presAssocID="{AE9D4A72-59BD-4468-BFDE-5D37BA8D1A53}" presName="text_1" presStyleLbl="node1" presStyleIdx="0" presStyleCnt="6" custLinFactNeighborX="-72" custLinFactNeighborY="-57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E9B61D-5F16-430B-86C6-C0D3852B73CE}" type="pres">
      <dgm:prSet presAssocID="{AE9D4A72-59BD-4468-BFDE-5D37BA8D1A53}" presName="accent_1" presStyleCnt="0"/>
      <dgm:spPr/>
    </dgm:pt>
    <dgm:pt modelId="{1753532F-BA41-4AAA-9352-982DAE9728C5}" type="pres">
      <dgm:prSet presAssocID="{AE9D4A72-59BD-4468-BFDE-5D37BA8D1A53}" presName="accentRepeatNode" presStyleLbl="solidFgAcc1" presStyleIdx="0" presStyleCnt="6"/>
      <dgm:spPr/>
    </dgm:pt>
    <dgm:pt modelId="{B27AF0A5-0CF0-4726-8D87-AAB9D5804676}" type="pres">
      <dgm:prSet presAssocID="{CB4EBB4B-64C1-445C-84B2-E11A040CD55C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53471F-3D07-4DBA-9D0A-1309EEC25DAB}" type="pres">
      <dgm:prSet presAssocID="{CB4EBB4B-64C1-445C-84B2-E11A040CD55C}" presName="accent_2" presStyleCnt="0"/>
      <dgm:spPr/>
    </dgm:pt>
    <dgm:pt modelId="{3487CBD4-F3D5-4C9C-A59E-2254A834F001}" type="pres">
      <dgm:prSet presAssocID="{CB4EBB4B-64C1-445C-84B2-E11A040CD55C}" presName="accentRepeatNode" presStyleLbl="solidFgAcc1" presStyleIdx="1" presStyleCnt="6"/>
      <dgm:spPr/>
    </dgm:pt>
    <dgm:pt modelId="{5F7F80C2-4631-46B3-A161-83B4B49DFABD}" type="pres">
      <dgm:prSet presAssocID="{9020F5D0-B271-4D53-ABB1-82FBAE40BCA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06076D-D839-479C-87E5-E7A207B34245}" type="pres">
      <dgm:prSet presAssocID="{9020F5D0-B271-4D53-ABB1-82FBAE40BCA2}" presName="accent_3" presStyleCnt="0"/>
      <dgm:spPr/>
    </dgm:pt>
    <dgm:pt modelId="{EF53108D-6EDC-42A6-970A-6301CB79B1A1}" type="pres">
      <dgm:prSet presAssocID="{9020F5D0-B271-4D53-ABB1-82FBAE40BCA2}" presName="accentRepeatNode" presStyleLbl="solidFgAcc1" presStyleIdx="2" presStyleCnt="6"/>
      <dgm:spPr/>
    </dgm:pt>
    <dgm:pt modelId="{F1CE40C3-17AF-45B8-89E0-CC1B486B0F2B}" type="pres">
      <dgm:prSet presAssocID="{02E9EE04-959B-4658-BB80-161142F1290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8FA826-93FA-4353-A7C2-7CA0CC0EEE0D}" type="pres">
      <dgm:prSet presAssocID="{02E9EE04-959B-4658-BB80-161142F12904}" presName="accent_4" presStyleCnt="0"/>
      <dgm:spPr/>
    </dgm:pt>
    <dgm:pt modelId="{889F0BFF-7BA8-442C-91DC-C3B6D4E9423F}" type="pres">
      <dgm:prSet presAssocID="{02E9EE04-959B-4658-BB80-161142F12904}" presName="accentRepeatNode" presStyleLbl="solidFgAcc1" presStyleIdx="3" presStyleCnt="6"/>
      <dgm:spPr/>
    </dgm:pt>
    <dgm:pt modelId="{694F6DEB-7DFB-44BC-9E6D-BBBFDA96C4A9}" type="pres">
      <dgm:prSet presAssocID="{1882EDC3-116C-4295-A5FD-4933555DDBC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4CB8B2-430C-4F92-9FFE-F958CFB536F8}" type="pres">
      <dgm:prSet presAssocID="{1882EDC3-116C-4295-A5FD-4933555DDBC7}" presName="accent_5" presStyleCnt="0"/>
      <dgm:spPr/>
    </dgm:pt>
    <dgm:pt modelId="{156268A4-AC9A-44FA-870F-107D831F8274}" type="pres">
      <dgm:prSet presAssocID="{1882EDC3-116C-4295-A5FD-4933555DDBC7}" presName="accentRepeatNode" presStyleLbl="solidFgAcc1" presStyleIdx="4" presStyleCnt="6"/>
      <dgm:spPr/>
    </dgm:pt>
    <dgm:pt modelId="{5F3C7646-A9A1-499C-A6A6-F954F1581ED9}" type="pres">
      <dgm:prSet presAssocID="{56E79F8F-6E2E-45E3-A228-EDD9F78CF39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BCE68E-37FA-4286-AED6-851E9EA49C0A}" type="pres">
      <dgm:prSet presAssocID="{56E79F8F-6E2E-45E3-A228-EDD9F78CF39B}" presName="accent_6" presStyleCnt="0"/>
      <dgm:spPr/>
    </dgm:pt>
    <dgm:pt modelId="{67D05549-17E8-49E6-B2AA-8F20DF4601C7}" type="pres">
      <dgm:prSet presAssocID="{56E79F8F-6E2E-45E3-A228-EDD9F78CF39B}" presName="accentRepeatNode" presStyleLbl="solidFgAcc1" presStyleIdx="5" presStyleCnt="6"/>
      <dgm:spPr/>
    </dgm:pt>
  </dgm:ptLst>
  <dgm:cxnLst>
    <dgm:cxn modelId="{3B68EAE0-118C-4578-B469-C459E403E622}" type="presOf" srcId="{12585FE5-0670-45E2-A49C-3856BCE8F6DE}" destId="{495F2A64-1496-4833-8B7B-87684CA17E94}" srcOrd="0" destOrd="0" presId="urn:microsoft.com/office/officeart/2008/layout/VerticalCurvedList"/>
    <dgm:cxn modelId="{147870FE-8883-4A49-BDDE-FA082202D9C4}" srcId="{CC8DF5A1-33BA-405E-A229-719826B4022E}" destId="{02E9EE04-959B-4658-BB80-161142F12904}" srcOrd="3" destOrd="0" parTransId="{B845A971-2F35-4C1B-8011-B8EB969F3B9C}" sibTransId="{B94A216F-5DD0-4622-A1D6-BF4411C01E7E}"/>
    <dgm:cxn modelId="{9982312C-7DC1-407F-BAF2-9ACE08197C0B}" type="presOf" srcId="{9020F5D0-B271-4D53-ABB1-82FBAE40BCA2}" destId="{5F7F80C2-4631-46B3-A161-83B4B49DFABD}" srcOrd="0" destOrd="0" presId="urn:microsoft.com/office/officeart/2008/layout/VerticalCurvedList"/>
    <dgm:cxn modelId="{1773E6F4-1B27-4E3C-80A6-8310192A17EC}" type="presOf" srcId="{1882EDC3-116C-4295-A5FD-4933555DDBC7}" destId="{694F6DEB-7DFB-44BC-9E6D-BBBFDA96C4A9}" srcOrd="0" destOrd="0" presId="urn:microsoft.com/office/officeart/2008/layout/VerticalCurvedList"/>
    <dgm:cxn modelId="{518ABF72-1780-4635-A802-9D37FA1031BB}" srcId="{CC8DF5A1-33BA-405E-A229-719826B4022E}" destId="{1882EDC3-116C-4295-A5FD-4933555DDBC7}" srcOrd="4" destOrd="0" parTransId="{7BDA7418-72A2-4180-9B6A-D1CD507170CE}" sibTransId="{FCE2BAEE-F501-4517-B317-BEEA147BA3D1}"/>
    <dgm:cxn modelId="{F498E9F5-71FF-4009-9822-68F8BB8115BC}" type="presOf" srcId="{AE9D4A72-59BD-4468-BFDE-5D37BA8D1A53}" destId="{7E2ACE30-01E9-4523-B7DC-ADC6DEA8B653}" srcOrd="0" destOrd="0" presId="urn:microsoft.com/office/officeart/2008/layout/VerticalCurvedList"/>
    <dgm:cxn modelId="{1CA58D5B-F303-4D62-8A32-16C1C98C852F}" type="presOf" srcId="{CB4EBB4B-64C1-445C-84B2-E11A040CD55C}" destId="{B27AF0A5-0CF0-4726-8D87-AAB9D5804676}" srcOrd="0" destOrd="0" presId="urn:microsoft.com/office/officeart/2008/layout/VerticalCurvedList"/>
    <dgm:cxn modelId="{A00D47F2-0892-4CC5-B189-7A0DC08E55E3}" srcId="{CC8DF5A1-33BA-405E-A229-719826B4022E}" destId="{9020F5D0-B271-4D53-ABB1-82FBAE40BCA2}" srcOrd="2" destOrd="0" parTransId="{7F43E119-8060-4832-A3C6-9180312CB0B1}" sibTransId="{C22DEFDE-68BC-4912-A263-A9800391F726}"/>
    <dgm:cxn modelId="{AE3267E4-CD77-4B9E-9521-926DB612DC8C}" type="presOf" srcId="{56E79F8F-6E2E-45E3-A228-EDD9F78CF39B}" destId="{5F3C7646-A9A1-499C-A6A6-F954F1581ED9}" srcOrd="0" destOrd="0" presId="urn:microsoft.com/office/officeart/2008/layout/VerticalCurvedList"/>
    <dgm:cxn modelId="{99DE755B-F06C-441C-9404-D0B16F31C93A}" type="presOf" srcId="{02E9EE04-959B-4658-BB80-161142F12904}" destId="{F1CE40C3-17AF-45B8-89E0-CC1B486B0F2B}" srcOrd="0" destOrd="0" presId="urn:microsoft.com/office/officeart/2008/layout/VerticalCurvedList"/>
    <dgm:cxn modelId="{99F82020-C4E7-4A55-9617-78C9697BF3DF}" type="presOf" srcId="{CC8DF5A1-33BA-405E-A229-719826B4022E}" destId="{256D33D2-669F-45E2-8263-3300D052F9C9}" srcOrd="0" destOrd="0" presId="urn:microsoft.com/office/officeart/2008/layout/VerticalCurvedList"/>
    <dgm:cxn modelId="{7CE9A04B-F33C-4A6B-BB7E-6D9399A906B3}" srcId="{CC8DF5A1-33BA-405E-A229-719826B4022E}" destId="{CB4EBB4B-64C1-445C-84B2-E11A040CD55C}" srcOrd="1" destOrd="0" parTransId="{3AB07BBA-DCA8-403F-B0C5-486300B30AF9}" sibTransId="{F4454FF4-698D-4B89-94F5-8AE08FF7CF60}"/>
    <dgm:cxn modelId="{9FAF33F2-6E03-4E20-A755-E35BB1629117}" srcId="{CC8DF5A1-33BA-405E-A229-719826B4022E}" destId="{56E79F8F-6E2E-45E3-A228-EDD9F78CF39B}" srcOrd="5" destOrd="0" parTransId="{C8B7775B-52A3-44D4-91DD-8B24278D5B19}" sibTransId="{2C4BE6C6-7BBD-4053-80EF-9651EDEDC6F3}"/>
    <dgm:cxn modelId="{D3DDCF0D-F979-4588-A684-A20FAD72A8A8}" srcId="{CC8DF5A1-33BA-405E-A229-719826B4022E}" destId="{AE9D4A72-59BD-4468-BFDE-5D37BA8D1A53}" srcOrd="0" destOrd="0" parTransId="{AF3C6FF3-42F4-4CD5-91D9-D83954EC0E20}" sibTransId="{12585FE5-0670-45E2-A49C-3856BCE8F6DE}"/>
    <dgm:cxn modelId="{7A333777-39DE-4426-914B-9F587F073229}" type="presParOf" srcId="{256D33D2-669F-45E2-8263-3300D052F9C9}" destId="{6E040CD0-83B2-428F-B455-D165F77FC4D0}" srcOrd="0" destOrd="0" presId="urn:microsoft.com/office/officeart/2008/layout/VerticalCurvedList"/>
    <dgm:cxn modelId="{E23CC748-F4E3-4FF3-9E57-95F0F773DF9F}" type="presParOf" srcId="{6E040CD0-83B2-428F-B455-D165F77FC4D0}" destId="{CB9F91D1-29D3-4680-9EC2-516F6F697F44}" srcOrd="0" destOrd="0" presId="urn:microsoft.com/office/officeart/2008/layout/VerticalCurvedList"/>
    <dgm:cxn modelId="{BF2C4605-7FAD-478A-8442-2C92315CBA6F}" type="presParOf" srcId="{CB9F91D1-29D3-4680-9EC2-516F6F697F44}" destId="{737E3F5E-6D33-4F12-B1CE-8E205DC3C267}" srcOrd="0" destOrd="0" presId="urn:microsoft.com/office/officeart/2008/layout/VerticalCurvedList"/>
    <dgm:cxn modelId="{9A013CEE-D597-4F97-8E41-85B14DE964E9}" type="presParOf" srcId="{CB9F91D1-29D3-4680-9EC2-516F6F697F44}" destId="{495F2A64-1496-4833-8B7B-87684CA17E94}" srcOrd="1" destOrd="0" presId="urn:microsoft.com/office/officeart/2008/layout/VerticalCurvedList"/>
    <dgm:cxn modelId="{50F7EB9B-4A3C-4711-9B6B-F38F25CFC11F}" type="presParOf" srcId="{CB9F91D1-29D3-4680-9EC2-516F6F697F44}" destId="{B5195D67-F2BE-4FAC-B93A-790BD3E5B2DF}" srcOrd="2" destOrd="0" presId="urn:microsoft.com/office/officeart/2008/layout/VerticalCurvedList"/>
    <dgm:cxn modelId="{8C009DB6-F07D-4609-A5C9-392DD6BAF06C}" type="presParOf" srcId="{CB9F91D1-29D3-4680-9EC2-516F6F697F44}" destId="{B90EC7C4-C053-4A5E-BDBF-09842BDE5267}" srcOrd="3" destOrd="0" presId="urn:microsoft.com/office/officeart/2008/layout/VerticalCurvedList"/>
    <dgm:cxn modelId="{6F5151E5-DE42-418D-9C8E-9D6B831FFCCF}" type="presParOf" srcId="{6E040CD0-83B2-428F-B455-D165F77FC4D0}" destId="{7E2ACE30-01E9-4523-B7DC-ADC6DEA8B653}" srcOrd="1" destOrd="0" presId="urn:microsoft.com/office/officeart/2008/layout/VerticalCurvedList"/>
    <dgm:cxn modelId="{AEAE3FD1-BFFB-45A2-ADA2-E24F4CACB297}" type="presParOf" srcId="{6E040CD0-83B2-428F-B455-D165F77FC4D0}" destId="{E1E9B61D-5F16-430B-86C6-C0D3852B73CE}" srcOrd="2" destOrd="0" presId="urn:microsoft.com/office/officeart/2008/layout/VerticalCurvedList"/>
    <dgm:cxn modelId="{89DC0F14-52F8-40B9-BA88-3C5E51E913B4}" type="presParOf" srcId="{E1E9B61D-5F16-430B-86C6-C0D3852B73CE}" destId="{1753532F-BA41-4AAA-9352-982DAE9728C5}" srcOrd="0" destOrd="0" presId="urn:microsoft.com/office/officeart/2008/layout/VerticalCurvedList"/>
    <dgm:cxn modelId="{FA8BAE92-EBA9-4A0E-8C09-605D77CDFB83}" type="presParOf" srcId="{6E040CD0-83B2-428F-B455-D165F77FC4D0}" destId="{B27AF0A5-0CF0-4726-8D87-AAB9D5804676}" srcOrd="3" destOrd="0" presId="urn:microsoft.com/office/officeart/2008/layout/VerticalCurvedList"/>
    <dgm:cxn modelId="{C9517480-CA7E-46B8-92C9-96798C02D134}" type="presParOf" srcId="{6E040CD0-83B2-428F-B455-D165F77FC4D0}" destId="{9E53471F-3D07-4DBA-9D0A-1309EEC25DAB}" srcOrd="4" destOrd="0" presId="urn:microsoft.com/office/officeart/2008/layout/VerticalCurvedList"/>
    <dgm:cxn modelId="{8251BDEE-2BE0-4E4B-9BE9-78319385881C}" type="presParOf" srcId="{9E53471F-3D07-4DBA-9D0A-1309EEC25DAB}" destId="{3487CBD4-F3D5-4C9C-A59E-2254A834F001}" srcOrd="0" destOrd="0" presId="urn:microsoft.com/office/officeart/2008/layout/VerticalCurvedList"/>
    <dgm:cxn modelId="{CBA813AA-3A2F-4C09-AAC5-AD2FD331320F}" type="presParOf" srcId="{6E040CD0-83B2-428F-B455-D165F77FC4D0}" destId="{5F7F80C2-4631-46B3-A161-83B4B49DFABD}" srcOrd="5" destOrd="0" presId="urn:microsoft.com/office/officeart/2008/layout/VerticalCurvedList"/>
    <dgm:cxn modelId="{6DF679D1-8CD2-4E46-8B78-4D6459F4EFDE}" type="presParOf" srcId="{6E040CD0-83B2-428F-B455-D165F77FC4D0}" destId="{6106076D-D839-479C-87E5-E7A207B34245}" srcOrd="6" destOrd="0" presId="urn:microsoft.com/office/officeart/2008/layout/VerticalCurvedList"/>
    <dgm:cxn modelId="{CFA2D8DC-6DFE-44CC-BD8F-62A8F67A9400}" type="presParOf" srcId="{6106076D-D839-479C-87E5-E7A207B34245}" destId="{EF53108D-6EDC-42A6-970A-6301CB79B1A1}" srcOrd="0" destOrd="0" presId="urn:microsoft.com/office/officeart/2008/layout/VerticalCurvedList"/>
    <dgm:cxn modelId="{78AC9DB8-97CF-458E-9FFF-24AF5A3FD47E}" type="presParOf" srcId="{6E040CD0-83B2-428F-B455-D165F77FC4D0}" destId="{F1CE40C3-17AF-45B8-89E0-CC1B486B0F2B}" srcOrd="7" destOrd="0" presId="urn:microsoft.com/office/officeart/2008/layout/VerticalCurvedList"/>
    <dgm:cxn modelId="{2C094D09-30B6-4C00-9577-CE5D777E2E97}" type="presParOf" srcId="{6E040CD0-83B2-428F-B455-D165F77FC4D0}" destId="{FF8FA826-93FA-4353-A7C2-7CA0CC0EEE0D}" srcOrd="8" destOrd="0" presId="urn:microsoft.com/office/officeart/2008/layout/VerticalCurvedList"/>
    <dgm:cxn modelId="{76A3FB1F-29E0-4229-83B7-351DE22F2DA3}" type="presParOf" srcId="{FF8FA826-93FA-4353-A7C2-7CA0CC0EEE0D}" destId="{889F0BFF-7BA8-442C-91DC-C3B6D4E9423F}" srcOrd="0" destOrd="0" presId="urn:microsoft.com/office/officeart/2008/layout/VerticalCurvedList"/>
    <dgm:cxn modelId="{B1EFEA5C-5B1B-445F-827B-5C66B58FF2AE}" type="presParOf" srcId="{6E040CD0-83B2-428F-B455-D165F77FC4D0}" destId="{694F6DEB-7DFB-44BC-9E6D-BBBFDA96C4A9}" srcOrd="9" destOrd="0" presId="urn:microsoft.com/office/officeart/2008/layout/VerticalCurvedList"/>
    <dgm:cxn modelId="{6D317FC0-4C11-4FDC-A9D0-F5159CF827FD}" type="presParOf" srcId="{6E040CD0-83B2-428F-B455-D165F77FC4D0}" destId="{094CB8B2-430C-4F92-9FFE-F958CFB536F8}" srcOrd="10" destOrd="0" presId="urn:microsoft.com/office/officeart/2008/layout/VerticalCurvedList"/>
    <dgm:cxn modelId="{A2534489-E501-49BC-BA38-B66F3AE50213}" type="presParOf" srcId="{094CB8B2-430C-4F92-9FFE-F958CFB536F8}" destId="{156268A4-AC9A-44FA-870F-107D831F8274}" srcOrd="0" destOrd="0" presId="urn:microsoft.com/office/officeart/2008/layout/VerticalCurvedList"/>
    <dgm:cxn modelId="{4B0E8F9C-CC3F-42B3-A06A-3F3C916CDE7B}" type="presParOf" srcId="{6E040CD0-83B2-428F-B455-D165F77FC4D0}" destId="{5F3C7646-A9A1-499C-A6A6-F954F1581ED9}" srcOrd="11" destOrd="0" presId="urn:microsoft.com/office/officeart/2008/layout/VerticalCurvedList"/>
    <dgm:cxn modelId="{A30E0369-B601-422E-94C7-E12FBD9F0D7A}" type="presParOf" srcId="{6E040CD0-83B2-428F-B455-D165F77FC4D0}" destId="{D1BCE68E-37FA-4286-AED6-851E9EA49C0A}" srcOrd="12" destOrd="0" presId="urn:microsoft.com/office/officeart/2008/layout/VerticalCurvedList"/>
    <dgm:cxn modelId="{569B0AA1-ED18-4E37-B616-3DE825DEB630}" type="presParOf" srcId="{D1BCE68E-37FA-4286-AED6-851E9EA49C0A}" destId="{67D05549-17E8-49E6-B2AA-8F20DF4601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FCFE63-3F2A-4660-B4AA-B589405F865E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</dgm:pt>
    <dgm:pt modelId="{E8DD5FA5-794B-4AF9-B013-B374545F1CE6}">
      <dgm:prSet phldrT="[Text]" custT="1"/>
      <dgm:spPr>
        <a:solidFill>
          <a:srgbClr val="002060"/>
        </a:solidFill>
      </dgm:spPr>
      <dgm:t>
        <a:bodyPr/>
        <a:lstStyle/>
        <a:p>
          <a:r>
            <a:rPr lang="cs-CZ" sz="4000" dirty="0" smtClean="0">
              <a:solidFill>
                <a:schemeClr val="bg1"/>
              </a:solidFill>
            </a:rPr>
            <a:t>Typ A</a:t>
          </a:r>
          <a:endParaRPr lang="en-US" sz="4000" dirty="0">
            <a:solidFill>
              <a:schemeClr val="bg1"/>
            </a:solidFill>
          </a:endParaRPr>
        </a:p>
      </dgm:t>
    </dgm:pt>
    <dgm:pt modelId="{7B892673-4462-4C5D-944E-ACC7CF4A4A52}" type="parTrans" cxnId="{8DAFF9B8-4C7D-4FC4-AF22-BC55EEE6A17C}">
      <dgm:prSet/>
      <dgm:spPr/>
      <dgm:t>
        <a:bodyPr/>
        <a:lstStyle/>
        <a:p>
          <a:endParaRPr lang="en-US"/>
        </a:p>
      </dgm:t>
    </dgm:pt>
    <dgm:pt modelId="{F0D2B518-5CA2-42E5-B875-4D418EA9F884}" type="sibTrans" cxnId="{8DAFF9B8-4C7D-4FC4-AF22-BC55EEE6A17C}">
      <dgm:prSet/>
      <dgm:spPr/>
      <dgm:t>
        <a:bodyPr/>
        <a:lstStyle/>
        <a:p>
          <a:endParaRPr lang="en-US"/>
        </a:p>
      </dgm:t>
    </dgm:pt>
    <dgm:pt modelId="{53096317-EF33-4A1F-BA65-46A61ECD03F4}">
      <dgm:prSet phldrT="[Text]" custT="1"/>
      <dgm:spPr>
        <a:solidFill>
          <a:srgbClr val="5908FC"/>
        </a:solidFill>
      </dgm:spPr>
      <dgm:t>
        <a:bodyPr/>
        <a:lstStyle/>
        <a:p>
          <a:r>
            <a:rPr lang="cs-CZ" sz="4000" dirty="0" smtClean="0">
              <a:solidFill>
                <a:schemeClr val="bg1"/>
              </a:solidFill>
            </a:rPr>
            <a:t>Typ B</a:t>
          </a:r>
          <a:endParaRPr lang="en-US" sz="4000" dirty="0">
            <a:solidFill>
              <a:schemeClr val="bg1"/>
            </a:solidFill>
          </a:endParaRPr>
        </a:p>
      </dgm:t>
    </dgm:pt>
    <dgm:pt modelId="{5D521600-B800-4A63-A8CD-3D488F7C8D6B}" type="parTrans" cxnId="{21CF6B79-089D-429F-A426-ACD626895EC5}">
      <dgm:prSet/>
      <dgm:spPr/>
      <dgm:t>
        <a:bodyPr/>
        <a:lstStyle/>
        <a:p>
          <a:endParaRPr lang="en-US"/>
        </a:p>
      </dgm:t>
    </dgm:pt>
    <dgm:pt modelId="{8108122B-7B1C-4DBB-A22E-8876F9869045}" type="sibTrans" cxnId="{21CF6B79-089D-429F-A426-ACD626895EC5}">
      <dgm:prSet/>
      <dgm:spPr/>
      <dgm:t>
        <a:bodyPr/>
        <a:lstStyle/>
        <a:p>
          <a:endParaRPr lang="en-US"/>
        </a:p>
      </dgm:t>
    </dgm:pt>
    <dgm:pt modelId="{B988CCF8-E606-42F3-9676-F44631BFCFA3}">
      <dgm:prSet phldrT="[Text]" custT="1"/>
      <dgm:spPr>
        <a:solidFill>
          <a:srgbClr val="876DA7"/>
        </a:solidFill>
      </dgm:spPr>
      <dgm:t>
        <a:bodyPr/>
        <a:lstStyle/>
        <a:p>
          <a:r>
            <a:rPr lang="cs-CZ" sz="4000" dirty="0" smtClean="0">
              <a:solidFill>
                <a:schemeClr val="bg1"/>
              </a:solidFill>
            </a:rPr>
            <a:t>Typ C</a:t>
          </a:r>
          <a:endParaRPr lang="en-US" sz="4000" dirty="0">
            <a:solidFill>
              <a:schemeClr val="bg1"/>
            </a:solidFill>
          </a:endParaRPr>
        </a:p>
      </dgm:t>
    </dgm:pt>
    <dgm:pt modelId="{945EEC9A-120A-491B-8518-4F773B06F369}" type="parTrans" cxnId="{5981C61D-0CC8-42B7-AD87-55E16D80F477}">
      <dgm:prSet/>
      <dgm:spPr/>
      <dgm:t>
        <a:bodyPr/>
        <a:lstStyle/>
        <a:p>
          <a:endParaRPr lang="en-US"/>
        </a:p>
      </dgm:t>
    </dgm:pt>
    <dgm:pt modelId="{6C825C08-2489-4F35-92A1-665AA1F622E4}" type="sibTrans" cxnId="{5981C61D-0CC8-42B7-AD87-55E16D80F477}">
      <dgm:prSet/>
      <dgm:spPr/>
      <dgm:t>
        <a:bodyPr/>
        <a:lstStyle/>
        <a:p>
          <a:endParaRPr lang="en-US"/>
        </a:p>
      </dgm:t>
    </dgm:pt>
    <dgm:pt modelId="{152117AF-93FF-4D4E-A31C-DBDBEC3A651B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cs-CZ" sz="4000" dirty="0" smtClean="0">
              <a:solidFill>
                <a:schemeClr val="bg1"/>
              </a:solidFill>
            </a:rPr>
            <a:t> D</a:t>
          </a:r>
          <a:endParaRPr lang="en-US" sz="4000" dirty="0">
            <a:solidFill>
              <a:schemeClr val="bg1"/>
            </a:solidFill>
          </a:endParaRPr>
        </a:p>
      </dgm:t>
    </dgm:pt>
    <dgm:pt modelId="{FFE6005E-D666-4137-A86C-3F3F1DB17EF8}" type="parTrans" cxnId="{836B9F07-BA7B-44AE-B3D1-5F49CB437D21}">
      <dgm:prSet/>
      <dgm:spPr/>
      <dgm:t>
        <a:bodyPr/>
        <a:lstStyle/>
        <a:p>
          <a:endParaRPr lang="en-US"/>
        </a:p>
      </dgm:t>
    </dgm:pt>
    <dgm:pt modelId="{36C708F0-DC8C-4B9D-8420-3726D8F1E26C}" type="sibTrans" cxnId="{836B9F07-BA7B-44AE-B3D1-5F49CB437D21}">
      <dgm:prSet/>
      <dgm:spPr/>
      <dgm:t>
        <a:bodyPr/>
        <a:lstStyle/>
        <a:p>
          <a:endParaRPr lang="en-US"/>
        </a:p>
      </dgm:t>
    </dgm:pt>
    <dgm:pt modelId="{70338036-17AE-4E00-AD7B-2FBF8B99BFF6}" type="pres">
      <dgm:prSet presAssocID="{F2FCFE63-3F2A-4660-B4AA-B589405F865E}" presName="Name0" presStyleCnt="0">
        <dgm:presLayoutVars>
          <dgm:dir/>
          <dgm:animLvl val="lvl"/>
          <dgm:resizeHandles val="exact"/>
        </dgm:presLayoutVars>
      </dgm:prSet>
      <dgm:spPr/>
    </dgm:pt>
    <dgm:pt modelId="{D0BB2F15-BDF2-478F-83B1-9086EDA52172}" type="pres">
      <dgm:prSet presAssocID="{E8DD5FA5-794B-4AF9-B013-B374545F1CE6}" presName="Name8" presStyleCnt="0"/>
      <dgm:spPr/>
    </dgm:pt>
    <dgm:pt modelId="{4A77A514-4790-4515-B81F-13DBB99539F8}" type="pres">
      <dgm:prSet presAssocID="{E8DD5FA5-794B-4AF9-B013-B374545F1CE6}" presName="level" presStyleLbl="node1" presStyleIdx="0" presStyleCnt="4" custLinFactNeighborX="-539" custLinFactNeighborY="-43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1B4D4C-4ECE-424B-B4B3-F3D1A9D721FA}" type="pres">
      <dgm:prSet presAssocID="{E8DD5FA5-794B-4AF9-B013-B374545F1C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5111B-76F4-4B29-BDFB-F5D082AA58C1}" type="pres">
      <dgm:prSet presAssocID="{53096317-EF33-4A1F-BA65-46A61ECD03F4}" presName="Name8" presStyleCnt="0"/>
      <dgm:spPr/>
    </dgm:pt>
    <dgm:pt modelId="{00990B42-E0A3-448E-B160-5DD6F0FC4116}" type="pres">
      <dgm:prSet presAssocID="{53096317-EF33-4A1F-BA65-46A61ECD03F4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1C4C42-0FDE-4663-8AF8-D4EF31AFD320}" type="pres">
      <dgm:prSet presAssocID="{53096317-EF33-4A1F-BA65-46A61ECD03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1A3B1-A326-46A1-B6E2-8546974275C1}" type="pres">
      <dgm:prSet presAssocID="{B988CCF8-E606-42F3-9676-F44631BFCFA3}" presName="Name8" presStyleCnt="0"/>
      <dgm:spPr/>
    </dgm:pt>
    <dgm:pt modelId="{3E0DA397-18F8-4718-A637-EB99066A6C86}" type="pres">
      <dgm:prSet presAssocID="{B988CCF8-E606-42F3-9676-F44631BFCFA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DE4EF-E89A-4628-B869-410A1C795639}" type="pres">
      <dgm:prSet presAssocID="{B988CCF8-E606-42F3-9676-F44631BFCFA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12299-830D-474B-81C6-5A37D5523F67}" type="pres">
      <dgm:prSet presAssocID="{152117AF-93FF-4D4E-A31C-DBDBEC3A651B}" presName="Name8" presStyleCnt="0"/>
      <dgm:spPr/>
    </dgm:pt>
    <dgm:pt modelId="{DADBE900-6CB2-4333-916D-F9A5D8A7A296}" type="pres">
      <dgm:prSet presAssocID="{152117AF-93FF-4D4E-A31C-DBDBEC3A651B}" presName="level" presStyleLbl="node1" presStyleIdx="3" presStyleCnt="4" custLinFactNeighborX="1246" custLinFactNeighborY="22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56C5A-2128-47EB-9E45-E780C7FCB5F5}" type="pres">
      <dgm:prSet presAssocID="{152117AF-93FF-4D4E-A31C-DBDBEC3A65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829A96-1ED0-4AD0-9767-609E6BAB5620}" type="presOf" srcId="{152117AF-93FF-4D4E-A31C-DBDBEC3A651B}" destId="{2E556C5A-2128-47EB-9E45-E780C7FCB5F5}" srcOrd="1" destOrd="0" presId="urn:microsoft.com/office/officeart/2005/8/layout/pyramid3"/>
    <dgm:cxn modelId="{08320A6E-1879-4AAD-802E-F57E1081A0CF}" type="presOf" srcId="{F2FCFE63-3F2A-4660-B4AA-B589405F865E}" destId="{70338036-17AE-4E00-AD7B-2FBF8B99BFF6}" srcOrd="0" destOrd="0" presId="urn:microsoft.com/office/officeart/2005/8/layout/pyramid3"/>
    <dgm:cxn modelId="{357147D5-35C7-4A74-A4B9-EE0B4FA30E57}" type="presOf" srcId="{E8DD5FA5-794B-4AF9-B013-B374545F1CE6}" destId="{2C1B4D4C-4ECE-424B-B4B3-F3D1A9D721FA}" srcOrd="1" destOrd="0" presId="urn:microsoft.com/office/officeart/2005/8/layout/pyramid3"/>
    <dgm:cxn modelId="{B32188FC-B120-4AC1-B6A3-BB35E544BDF6}" type="presOf" srcId="{53096317-EF33-4A1F-BA65-46A61ECD03F4}" destId="{C01C4C42-0FDE-4663-8AF8-D4EF31AFD320}" srcOrd="1" destOrd="0" presId="urn:microsoft.com/office/officeart/2005/8/layout/pyramid3"/>
    <dgm:cxn modelId="{A96A1628-7315-4A3C-AE7D-AC796F9F23D3}" type="presOf" srcId="{B988CCF8-E606-42F3-9676-F44631BFCFA3}" destId="{3E0DA397-18F8-4718-A637-EB99066A6C86}" srcOrd="0" destOrd="0" presId="urn:microsoft.com/office/officeart/2005/8/layout/pyramid3"/>
    <dgm:cxn modelId="{836B9F07-BA7B-44AE-B3D1-5F49CB437D21}" srcId="{F2FCFE63-3F2A-4660-B4AA-B589405F865E}" destId="{152117AF-93FF-4D4E-A31C-DBDBEC3A651B}" srcOrd="3" destOrd="0" parTransId="{FFE6005E-D666-4137-A86C-3F3F1DB17EF8}" sibTransId="{36C708F0-DC8C-4B9D-8420-3726D8F1E26C}"/>
    <dgm:cxn modelId="{2AD673A3-AB01-4F1B-99D7-19A218C36697}" type="presOf" srcId="{53096317-EF33-4A1F-BA65-46A61ECD03F4}" destId="{00990B42-E0A3-448E-B160-5DD6F0FC4116}" srcOrd="0" destOrd="0" presId="urn:microsoft.com/office/officeart/2005/8/layout/pyramid3"/>
    <dgm:cxn modelId="{1C3499DA-806B-4D93-9222-725FAA4339C5}" type="presOf" srcId="{152117AF-93FF-4D4E-A31C-DBDBEC3A651B}" destId="{DADBE900-6CB2-4333-916D-F9A5D8A7A296}" srcOrd="0" destOrd="0" presId="urn:microsoft.com/office/officeart/2005/8/layout/pyramid3"/>
    <dgm:cxn modelId="{7398A545-2725-4D1B-873F-507074E55E64}" type="presOf" srcId="{B988CCF8-E606-42F3-9676-F44631BFCFA3}" destId="{371DE4EF-E89A-4628-B869-410A1C795639}" srcOrd="1" destOrd="0" presId="urn:microsoft.com/office/officeart/2005/8/layout/pyramid3"/>
    <dgm:cxn modelId="{8DAFF9B8-4C7D-4FC4-AF22-BC55EEE6A17C}" srcId="{F2FCFE63-3F2A-4660-B4AA-B589405F865E}" destId="{E8DD5FA5-794B-4AF9-B013-B374545F1CE6}" srcOrd="0" destOrd="0" parTransId="{7B892673-4462-4C5D-944E-ACC7CF4A4A52}" sibTransId="{F0D2B518-5CA2-42E5-B875-4D418EA9F884}"/>
    <dgm:cxn modelId="{5981C61D-0CC8-42B7-AD87-55E16D80F477}" srcId="{F2FCFE63-3F2A-4660-B4AA-B589405F865E}" destId="{B988CCF8-E606-42F3-9676-F44631BFCFA3}" srcOrd="2" destOrd="0" parTransId="{945EEC9A-120A-491B-8518-4F773B06F369}" sibTransId="{6C825C08-2489-4F35-92A1-665AA1F622E4}"/>
    <dgm:cxn modelId="{76C50955-E477-45E6-A9F2-CDDA06BC6895}" type="presOf" srcId="{E8DD5FA5-794B-4AF9-B013-B374545F1CE6}" destId="{4A77A514-4790-4515-B81F-13DBB99539F8}" srcOrd="0" destOrd="0" presId="urn:microsoft.com/office/officeart/2005/8/layout/pyramid3"/>
    <dgm:cxn modelId="{21CF6B79-089D-429F-A426-ACD626895EC5}" srcId="{F2FCFE63-3F2A-4660-B4AA-B589405F865E}" destId="{53096317-EF33-4A1F-BA65-46A61ECD03F4}" srcOrd="1" destOrd="0" parTransId="{5D521600-B800-4A63-A8CD-3D488F7C8D6B}" sibTransId="{8108122B-7B1C-4DBB-A22E-8876F9869045}"/>
    <dgm:cxn modelId="{182336BD-4501-4611-8CCF-1B295810AB97}" type="presParOf" srcId="{70338036-17AE-4E00-AD7B-2FBF8B99BFF6}" destId="{D0BB2F15-BDF2-478F-83B1-9086EDA52172}" srcOrd="0" destOrd="0" presId="urn:microsoft.com/office/officeart/2005/8/layout/pyramid3"/>
    <dgm:cxn modelId="{828EAFBF-C54A-4A66-9FC4-734DD746FDA2}" type="presParOf" srcId="{D0BB2F15-BDF2-478F-83B1-9086EDA52172}" destId="{4A77A514-4790-4515-B81F-13DBB99539F8}" srcOrd="0" destOrd="0" presId="urn:microsoft.com/office/officeart/2005/8/layout/pyramid3"/>
    <dgm:cxn modelId="{BB574F3B-224C-493B-B420-3D363173C813}" type="presParOf" srcId="{D0BB2F15-BDF2-478F-83B1-9086EDA52172}" destId="{2C1B4D4C-4ECE-424B-B4B3-F3D1A9D721FA}" srcOrd="1" destOrd="0" presId="urn:microsoft.com/office/officeart/2005/8/layout/pyramid3"/>
    <dgm:cxn modelId="{FD1525E6-B605-4581-973A-631921503BDF}" type="presParOf" srcId="{70338036-17AE-4E00-AD7B-2FBF8B99BFF6}" destId="{E7A5111B-76F4-4B29-BDFB-F5D082AA58C1}" srcOrd="1" destOrd="0" presId="urn:microsoft.com/office/officeart/2005/8/layout/pyramid3"/>
    <dgm:cxn modelId="{0C9648A0-46BB-48C8-A72D-4ED9644118D4}" type="presParOf" srcId="{E7A5111B-76F4-4B29-BDFB-F5D082AA58C1}" destId="{00990B42-E0A3-448E-B160-5DD6F0FC4116}" srcOrd="0" destOrd="0" presId="urn:microsoft.com/office/officeart/2005/8/layout/pyramid3"/>
    <dgm:cxn modelId="{882B19B0-A842-4E88-B06F-4D9453C418E2}" type="presParOf" srcId="{E7A5111B-76F4-4B29-BDFB-F5D082AA58C1}" destId="{C01C4C42-0FDE-4663-8AF8-D4EF31AFD320}" srcOrd="1" destOrd="0" presId="urn:microsoft.com/office/officeart/2005/8/layout/pyramid3"/>
    <dgm:cxn modelId="{146260F3-6F9B-47C8-BE4E-06377257F878}" type="presParOf" srcId="{70338036-17AE-4E00-AD7B-2FBF8B99BFF6}" destId="{9B91A3B1-A326-46A1-B6E2-8546974275C1}" srcOrd="2" destOrd="0" presId="urn:microsoft.com/office/officeart/2005/8/layout/pyramid3"/>
    <dgm:cxn modelId="{6E9B832A-1047-434A-899D-7EF33DC08CCB}" type="presParOf" srcId="{9B91A3B1-A326-46A1-B6E2-8546974275C1}" destId="{3E0DA397-18F8-4718-A637-EB99066A6C86}" srcOrd="0" destOrd="0" presId="urn:microsoft.com/office/officeart/2005/8/layout/pyramid3"/>
    <dgm:cxn modelId="{04E3FC5E-FE94-4AB6-A561-A641B92064A6}" type="presParOf" srcId="{9B91A3B1-A326-46A1-B6E2-8546974275C1}" destId="{371DE4EF-E89A-4628-B869-410A1C795639}" srcOrd="1" destOrd="0" presId="urn:microsoft.com/office/officeart/2005/8/layout/pyramid3"/>
    <dgm:cxn modelId="{B28D3108-264E-4074-9D01-795B62273D59}" type="presParOf" srcId="{70338036-17AE-4E00-AD7B-2FBF8B99BFF6}" destId="{B8A12299-830D-474B-81C6-5A37D5523F67}" srcOrd="3" destOrd="0" presId="urn:microsoft.com/office/officeart/2005/8/layout/pyramid3"/>
    <dgm:cxn modelId="{7F59D46D-8BAF-424C-9E5E-4F0B95BEAFAE}" type="presParOf" srcId="{B8A12299-830D-474B-81C6-5A37D5523F67}" destId="{DADBE900-6CB2-4333-916D-F9A5D8A7A296}" srcOrd="0" destOrd="0" presId="urn:microsoft.com/office/officeart/2005/8/layout/pyramid3"/>
    <dgm:cxn modelId="{90713902-D593-401D-9B25-9396BCCBCACF}" type="presParOf" srcId="{B8A12299-830D-474B-81C6-5A37D5523F67}" destId="{2E556C5A-2128-47EB-9E45-E780C7FCB5F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7560D0-B31F-46F6-BBDA-3A25B490764B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0A6FD4A5-92C1-42B7-865D-41375A27690F}">
      <dgm:prSet phldrT="[Text]"/>
      <dgm:spPr>
        <a:xfrm>
          <a:off x="3633" y="174682"/>
          <a:ext cx="1126482" cy="110657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Zahájení VKP</a:t>
          </a:r>
          <a:endParaRPr lang="cs-CZ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6685861-4964-4135-90F5-2B9E001A47FC}" type="parTrans" cxnId="{56F99BD6-0D26-47BF-B7D0-837D9C6919D4}">
      <dgm:prSet/>
      <dgm:spPr/>
      <dgm:t>
        <a:bodyPr/>
        <a:lstStyle/>
        <a:p>
          <a:endParaRPr lang="cs-CZ"/>
        </a:p>
      </dgm:t>
    </dgm:pt>
    <dgm:pt modelId="{C1C25862-50B4-480D-A0F2-F4E62B03C04E}" type="sibTrans" cxnId="{56F99BD6-0D26-47BF-B7D0-837D9C6919D4}">
      <dgm:prSet/>
      <dgm:spPr>
        <a:xfrm>
          <a:off x="1242764" y="588283"/>
          <a:ext cx="238814" cy="279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cs-CZ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DD7CF15-CF75-4E78-B8D0-5EF17A0EFE1E}">
      <dgm:prSet phldrT="[Text]"/>
      <dgm:spPr>
        <a:xfrm>
          <a:off x="1580709" y="174682"/>
          <a:ext cx="1126482" cy="110657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Workshop k obsahu VKP</a:t>
          </a:r>
          <a:endParaRPr lang="cs-CZ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4502028-5102-4D7C-A47C-94D3499AD96B}" type="parTrans" cxnId="{82017F44-A39E-47A0-AEAA-E57DDA37DE18}">
      <dgm:prSet/>
      <dgm:spPr/>
      <dgm:t>
        <a:bodyPr/>
        <a:lstStyle/>
        <a:p>
          <a:endParaRPr lang="cs-CZ"/>
        </a:p>
      </dgm:t>
    </dgm:pt>
    <dgm:pt modelId="{AB9FD8BB-AC6D-46B2-9C1A-13C975DC5AE2}" type="sibTrans" cxnId="{82017F44-A39E-47A0-AEAA-E57DDA37DE18}">
      <dgm:prSet/>
      <dgm:spPr>
        <a:xfrm>
          <a:off x="2819839" y="588283"/>
          <a:ext cx="238814" cy="279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cs-CZ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C3B80BC-4C9F-4B31-97B4-C65875318C23}">
      <dgm:prSet phldrT="[Text]"/>
      <dgm:spPr>
        <a:xfrm>
          <a:off x="3157784" y="174682"/>
          <a:ext cx="1126482" cy="110657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Ukončení VKP</a:t>
          </a:r>
          <a:endParaRPr lang="cs-CZ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C641535-6178-4EB2-9AD6-F907FD0B53C9}" type="parTrans" cxnId="{56580D68-511A-4E07-9C0B-5ECE532FBB01}">
      <dgm:prSet/>
      <dgm:spPr/>
      <dgm:t>
        <a:bodyPr/>
        <a:lstStyle/>
        <a:p>
          <a:endParaRPr lang="cs-CZ"/>
        </a:p>
      </dgm:t>
    </dgm:pt>
    <dgm:pt modelId="{8EEA035D-15CB-4D03-B848-A34EBF0F9CB2}" type="sibTrans" cxnId="{56580D68-511A-4E07-9C0B-5ECE532FBB01}">
      <dgm:prSet/>
      <dgm:spPr>
        <a:xfrm>
          <a:off x="4396914" y="588283"/>
          <a:ext cx="238814" cy="279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cs-CZ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0FB1F0C-8FFC-4E84-AEF8-E4DF5521C666}">
      <dgm:prSet phldrT="[Text]"/>
      <dgm:spPr>
        <a:xfrm>
          <a:off x="4734859" y="174682"/>
          <a:ext cx="1126482" cy="110657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Vypořádání připomínek VKP</a:t>
          </a:r>
          <a:endParaRPr lang="cs-CZ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BBFD11D-4621-4944-991B-F84D8344CB96}" type="parTrans" cxnId="{1DDE090B-9BBA-4D89-8F35-E6EB56F1AE08}">
      <dgm:prSet/>
      <dgm:spPr/>
      <dgm:t>
        <a:bodyPr/>
        <a:lstStyle/>
        <a:p>
          <a:endParaRPr lang="cs-CZ"/>
        </a:p>
      </dgm:t>
    </dgm:pt>
    <dgm:pt modelId="{E52437C9-5193-45A3-8442-72E53DBFF5ED}" type="sibTrans" cxnId="{1DDE090B-9BBA-4D89-8F35-E6EB56F1AE08}">
      <dgm:prSet/>
      <dgm:spPr>
        <a:xfrm>
          <a:off x="5973990" y="588283"/>
          <a:ext cx="238814" cy="279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cs-CZ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B4A78E0-9059-4A89-8D0D-DACBF2848648}">
      <dgm:prSet phldrT="[Text]"/>
      <dgm:spPr>
        <a:xfrm>
          <a:off x="6311934" y="174682"/>
          <a:ext cx="1126482" cy="110657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Předložení tabulky VM ke schválení ERÚ</a:t>
          </a:r>
          <a:endParaRPr lang="cs-CZ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EDB67E-E5A6-42DF-8828-8E201F3A707D}" type="parTrans" cxnId="{AB9862C7-68AF-497D-92D1-827B752FA0E7}">
      <dgm:prSet/>
      <dgm:spPr/>
      <dgm:t>
        <a:bodyPr/>
        <a:lstStyle/>
        <a:p>
          <a:endParaRPr lang="cs-CZ"/>
        </a:p>
      </dgm:t>
    </dgm:pt>
    <dgm:pt modelId="{98FCD76B-E02E-4F42-8145-8AFB33AB8180}" type="sibTrans" cxnId="{AB9862C7-68AF-497D-92D1-827B752FA0E7}">
      <dgm:prSet/>
      <dgm:spPr/>
      <dgm:t>
        <a:bodyPr/>
        <a:lstStyle/>
        <a:p>
          <a:endParaRPr lang="cs-CZ"/>
        </a:p>
      </dgm:t>
    </dgm:pt>
    <dgm:pt modelId="{22F97765-5B99-4D62-A41F-3D7A906E4AB7}" type="pres">
      <dgm:prSet presAssocID="{6D7560D0-B31F-46F6-BBDA-3A25B490764B}" presName="Name0" presStyleCnt="0">
        <dgm:presLayoutVars>
          <dgm:dir/>
          <dgm:resizeHandles val="exact"/>
        </dgm:presLayoutVars>
      </dgm:prSet>
      <dgm:spPr/>
    </dgm:pt>
    <dgm:pt modelId="{94D8EDCD-8ACB-4AE3-8BB2-4CA8B7C09068}" type="pres">
      <dgm:prSet presAssocID="{0A6FD4A5-92C1-42B7-865D-41375A27690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6C31EA-D463-45D8-B63E-3593EE82AA91}" type="pres">
      <dgm:prSet presAssocID="{C1C25862-50B4-480D-A0F2-F4E62B03C04E}" presName="sibTrans" presStyleLbl="sibTrans2D1" presStyleIdx="0" presStyleCnt="4"/>
      <dgm:spPr/>
      <dgm:t>
        <a:bodyPr/>
        <a:lstStyle/>
        <a:p>
          <a:endParaRPr lang="cs-CZ"/>
        </a:p>
      </dgm:t>
    </dgm:pt>
    <dgm:pt modelId="{BA7C560C-7A3F-4D57-BB70-FF2B91962361}" type="pres">
      <dgm:prSet presAssocID="{C1C25862-50B4-480D-A0F2-F4E62B03C04E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5B6B4002-ED5E-48CF-B704-88A533F6D4BA}" type="pres">
      <dgm:prSet presAssocID="{BDD7CF15-CF75-4E78-B8D0-5EF17A0EFE1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60FD25-EC83-4C40-A8B6-1809A2BCFB17}" type="pres">
      <dgm:prSet presAssocID="{AB9FD8BB-AC6D-46B2-9C1A-13C975DC5AE2}" presName="sibTrans" presStyleLbl="sibTrans2D1" presStyleIdx="1" presStyleCnt="4"/>
      <dgm:spPr/>
      <dgm:t>
        <a:bodyPr/>
        <a:lstStyle/>
        <a:p>
          <a:endParaRPr lang="cs-CZ"/>
        </a:p>
      </dgm:t>
    </dgm:pt>
    <dgm:pt modelId="{0B45231A-F389-49E6-91D4-E6B2EE10F61C}" type="pres">
      <dgm:prSet presAssocID="{AB9FD8BB-AC6D-46B2-9C1A-13C975DC5AE2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C0F7D6B7-E940-4DD1-BAFA-BDB612470CDA}" type="pres">
      <dgm:prSet presAssocID="{1C3B80BC-4C9F-4B31-97B4-C65875318C2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52D8DB-CC0B-4CEB-A44E-B673A5562E78}" type="pres">
      <dgm:prSet presAssocID="{8EEA035D-15CB-4D03-B848-A34EBF0F9CB2}" presName="sibTrans" presStyleLbl="sibTrans2D1" presStyleIdx="2" presStyleCnt="4"/>
      <dgm:spPr/>
      <dgm:t>
        <a:bodyPr/>
        <a:lstStyle/>
        <a:p>
          <a:endParaRPr lang="cs-CZ"/>
        </a:p>
      </dgm:t>
    </dgm:pt>
    <dgm:pt modelId="{FA6E7751-EFBD-4AA0-B734-DA300F0F0094}" type="pres">
      <dgm:prSet presAssocID="{8EEA035D-15CB-4D03-B848-A34EBF0F9CB2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3A8DBD02-9260-4906-B2E7-DC040DDFE044}" type="pres">
      <dgm:prSet presAssocID="{B0FB1F0C-8FFC-4E84-AEF8-E4DF5521C66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238301-1845-4C25-B21D-8BBFA42A6E4A}" type="pres">
      <dgm:prSet presAssocID="{E52437C9-5193-45A3-8442-72E53DBFF5ED}" presName="sibTrans" presStyleLbl="sibTrans2D1" presStyleIdx="3" presStyleCnt="4"/>
      <dgm:spPr/>
      <dgm:t>
        <a:bodyPr/>
        <a:lstStyle/>
        <a:p>
          <a:endParaRPr lang="cs-CZ"/>
        </a:p>
      </dgm:t>
    </dgm:pt>
    <dgm:pt modelId="{DBCBFC21-F40E-4874-8DAA-B0061CBD9E9B}" type="pres">
      <dgm:prSet presAssocID="{E52437C9-5193-45A3-8442-72E53DBFF5ED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C9CB7D47-7E3D-4F54-AB57-9589A85D9887}" type="pres">
      <dgm:prSet presAssocID="{BB4A78E0-9059-4A89-8D0D-DACBF284864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6580D68-511A-4E07-9C0B-5ECE532FBB01}" srcId="{6D7560D0-B31F-46F6-BBDA-3A25B490764B}" destId="{1C3B80BC-4C9F-4B31-97B4-C65875318C23}" srcOrd="2" destOrd="0" parTransId="{1C641535-6178-4EB2-9AD6-F907FD0B53C9}" sibTransId="{8EEA035D-15CB-4D03-B848-A34EBF0F9CB2}"/>
    <dgm:cxn modelId="{0AE8B6CC-DE27-409A-B68A-F55F1134FDA6}" type="presOf" srcId="{C1C25862-50B4-480D-A0F2-F4E62B03C04E}" destId="{BA7C560C-7A3F-4D57-BB70-FF2B91962361}" srcOrd="1" destOrd="0" presId="urn:microsoft.com/office/officeart/2005/8/layout/process1"/>
    <dgm:cxn modelId="{01853462-C8C0-4042-9AC3-501130AB9AE3}" type="presOf" srcId="{6D7560D0-B31F-46F6-BBDA-3A25B490764B}" destId="{22F97765-5B99-4D62-A41F-3D7A906E4AB7}" srcOrd="0" destOrd="0" presId="urn:microsoft.com/office/officeart/2005/8/layout/process1"/>
    <dgm:cxn modelId="{2A5F058C-4DD0-480F-8BA9-98B64B2D6560}" type="presOf" srcId="{B0FB1F0C-8FFC-4E84-AEF8-E4DF5521C666}" destId="{3A8DBD02-9260-4906-B2E7-DC040DDFE044}" srcOrd="0" destOrd="0" presId="urn:microsoft.com/office/officeart/2005/8/layout/process1"/>
    <dgm:cxn modelId="{6125536D-3B9A-4401-A64B-57DD4BF02E60}" type="presOf" srcId="{AB9FD8BB-AC6D-46B2-9C1A-13C975DC5AE2}" destId="{6B60FD25-EC83-4C40-A8B6-1809A2BCFB17}" srcOrd="0" destOrd="0" presId="urn:microsoft.com/office/officeart/2005/8/layout/process1"/>
    <dgm:cxn modelId="{1DDE090B-9BBA-4D89-8F35-E6EB56F1AE08}" srcId="{6D7560D0-B31F-46F6-BBDA-3A25B490764B}" destId="{B0FB1F0C-8FFC-4E84-AEF8-E4DF5521C666}" srcOrd="3" destOrd="0" parTransId="{ABBFD11D-4621-4944-991B-F84D8344CB96}" sibTransId="{E52437C9-5193-45A3-8442-72E53DBFF5ED}"/>
    <dgm:cxn modelId="{211190E6-A8C1-46B7-AA21-C898B2DEE9ED}" type="presOf" srcId="{E52437C9-5193-45A3-8442-72E53DBFF5ED}" destId="{1C238301-1845-4C25-B21D-8BBFA42A6E4A}" srcOrd="0" destOrd="0" presId="urn:microsoft.com/office/officeart/2005/8/layout/process1"/>
    <dgm:cxn modelId="{9100132E-9510-431A-8784-5847F7416FF4}" type="presOf" srcId="{C1C25862-50B4-480D-A0F2-F4E62B03C04E}" destId="{506C31EA-D463-45D8-B63E-3593EE82AA91}" srcOrd="0" destOrd="0" presId="urn:microsoft.com/office/officeart/2005/8/layout/process1"/>
    <dgm:cxn modelId="{A35B9E93-D374-4295-841E-288557478742}" type="presOf" srcId="{BB4A78E0-9059-4A89-8D0D-DACBF2848648}" destId="{C9CB7D47-7E3D-4F54-AB57-9589A85D9887}" srcOrd="0" destOrd="0" presId="urn:microsoft.com/office/officeart/2005/8/layout/process1"/>
    <dgm:cxn modelId="{E6D36E18-3941-4248-9A15-A93B6B6588C3}" type="presOf" srcId="{AB9FD8BB-AC6D-46B2-9C1A-13C975DC5AE2}" destId="{0B45231A-F389-49E6-91D4-E6B2EE10F61C}" srcOrd="1" destOrd="0" presId="urn:microsoft.com/office/officeart/2005/8/layout/process1"/>
    <dgm:cxn modelId="{AB9862C7-68AF-497D-92D1-827B752FA0E7}" srcId="{6D7560D0-B31F-46F6-BBDA-3A25B490764B}" destId="{BB4A78E0-9059-4A89-8D0D-DACBF2848648}" srcOrd="4" destOrd="0" parTransId="{CDEDB67E-E5A6-42DF-8828-8E201F3A707D}" sibTransId="{98FCD76B-E02E-4F42-8145-8AFB33AB8180}"/>
    <dgm:cxn modelId="{82017F44-A39E-47A0-AEAA-E57DDA37DE18}" srcId="{6D7560D0-B31F-46F6-BBDA-3A25B490764B}" destId="{BDD7CF15-CF75-4E78-B8D0-5EF17A0EFE1E}" srcOrd="1" destOrd="0" parTransId="{74502028-5102-4D7C-A47C-94D3499AD96B}" sibTransId="{AB9FD8BB-AC6D-46B2-9C1A-13C975DC5AE2}"/>
    <dgm:cxn modelId="{4455C3E9-6AC7-4F0F-A4AB-5D0322265DD6}" type="presOf" srcId="{8EEA035D-15CB-4D03-B848-A34EBF0F9CB2}" destId="{FA6E7751-EFBD-4AA0-B734-DA300F0F0094}" srcOrd="1" destOrd="0" presId="urn:microsoft.com/office/officeart/2005/8/layout/process1"/>
    <dgm:cxn modelId="{D84FFEE4-CFFE-4E85-AEBD-BBDDB174D27D}" type="presOf" srcId="{E52437C9-5193-45A3-8442-72E53DBFF5ED}" destId="{DBCBFC21-F40E-4874-8DAA-B0061CBD9E9B}" srcOrd="1" destOrd="0" presId="urn:microsoft.com/office/officeart/2005/8/layout/process1"/>
    <dgm:cxn modelId="{2C625BD6-D625-4E8B-BB94-0904CB4AF815}" type="presOf" srcId="{BDD7CF15-CF75-4E78-B8D0-5EF17A0EFE1E}" destId="{5B6B4002-ED5E-48CF-B704-88A533F6D4BA}" srcOrd="0" destOrd="0" presId="urn:microsoft.com/office/officeart/2005/8/layout/process1"/>
    <dgm:cxn modelId="{7959BFD4-C51F-4E37-906F-D7BD1897610E}" type="presOf" srcId="{1C3B80BC-4C9F-4B31-97B4-C65875318C23}" destId="{C0F7D6B7-E940-4DD1-BAFA-BDB612470CDA}" srcOrd="0" destOrd="0" presId="urn:microsoft.com/office/officeart/2005/8/layout/process1"/>
    <dgm:cxn modelId="{29FA805D-E743-4F7D-8BBE-F8E0A7B54694}" type="presOf" srcId="{8EEA035D-15CB-4D03-B848-A34EBF0F9CB2}" destId="{4652D8DB-CC0B-4CEB-A44E-B673A5562E78}" srcOrd="0" destOrd="0" presId="urn:microsoft.com/office/officeart/2005/8/layout/process1"/>
    <dgm:cxn modelId="{56F99BD6-0D26-47BF-B7D0-837D9C6919D4}" srcId="{6D7560D0-B31F-46F6-BBDA-3A25B490764B}" destId="{0A6FD4A5-92C1-42B7-865D-41375A27690F}" srcOrd="0" destOrd="0" parTransId="{76685861-4964-4135-90F5-2B9E001A47FC}" sibTransId="{C1C25862-50B4-480D-A0F2-F4E62B03C04E}"/>
    <dgm:cxn modelId="{36CF6F52-4974-4C6A-A1C1-B9D0E6E4432E}" type="presOf" srcId="{0A6FD4A5-92C1-42B7-865D-41375A27690F}" destId="{94D8EDCD-8ACB-4AE3-8BB2-4CA8B7C09068}" srcOrd="0" destOrd="0" presId="urn:microsoft.com/office/officeart/2005/8/layout/process1"/>
    <dgm:cxn modelId="{4601C3A1-E67B-4FBB-A055-02687260BE0B}" type="presParOf" srcId="{22F97765-5B99-4D62-A41F-3D7A906E4AB7}" destId="{94D8EDCD-8ACB-4AE3-8BB2-4CA8B7C09068}" srcOrd="0" destOrd="0" presId="urn:microsoft.com/office/officeart/2005/8/layout/process1"/>
    <dgm:cxn modelId="{58A64F7B-C491-4C4D-9FF1-D227F27FD874}" type="presParOf" srcId="{22F97765-5B99-4D62-A41F-3D7A906E4AB7}" destId="{506C31EA-D463-45D8-B63E-3593EE82AA91}" srcOrd="1" destOrd="0" presId="urn:microsoft.com/office/officeart/2005/8/layout/process1"/>
    <dgm:cxn modelId="{286E14FC-1CB1-48DF-A923-F256DEE9DC55}" type="presParOf" srcId="{506C31EA-D463-45D8-B63E-3593EE82AA91}" destId="{BA7C560C-7A3F-4D57-BB70-FF2B91962361}" srcOrd="0" destOrd="0" presId="urn:microsoft.com/office/officeart/2005/8/layout/process1"/>
    <dgm:cxn modelId="{732D8DBF-496E-480E-9E62-235BB16AFA57}" type="presParOf" srcId="{22F97765-5B99-4D62-A41F-3D7A906E4AB7}" destId="{5B6B4002-ED5E-48CF-B704-88A533F6D4BA}" srcOrd="2" destOrd="0" presId="urn:microsoft.com/office/officeart/2005/8/layout/process1"/>
    <dgm:cxn modelId="{512AC2CF-2C1B-4A2B-8E87-800DC1650E1F}" type="presParOf" srcId="{22F97765-5B99-4D62-A41F-3D7A906E4AB7}" destId="{6B60FD25-EC83-4C40-A8B6-1809A2BCFB17}" srcOrd="3" destOrd="0" presId="urn:microsoft.com/office/officeart/2005/8/layout/process1"/>
    <dgm:cxn modelId="{A8EDD7B1-5EEA-49BE-AED1-B6B031EC3AED}" type="presParOf" srcId="{6B60FD25-EC83-4C40-A8B6-1809A2BCFB17}" destId="{0B45231A-F389-49E6-91D4-E6B2EE10F61C}" srcOrd="0" destOrd="0" presId="urn:microsoft.com/office/officeart/2005/8/layout/process1"/>
    <dgm:cxn modelId="{0D33C49E-B0A3-46FD-8DFA-80A97F126895}" type="presParOf" srcId="{22F97765-5B99-4D62-A41F-3D7A906E4AB7}" destId="{C0F7D6B7-E940-4DD1-BAFA-BDB612470CDA}" srcOrd="4" destOrd="0" presId="urn:microsoft.com/office/officeart/2005/8/layout/process1"/>
    <dgm:cxn modelId="{D70C8D50-ED50-4C57-A445-095358CB61CB}" type="presParOf" srcId="{22F97765-5B99-4D62-A41F-3D7A906E4AB7}" destId="{4652D8DB-CC0B-4CEB-A44E-B673A5562E78}" srcOrd="5" destOrd="0" presId="urn:microsoft.com/office/officeart/2005/8/layout/process1"/>
    <dgm:cxn modelId="{B0366EDA-18AD-406A-892B-A7549327736E}" type="presParOf" srcId="{4652D8DB-CC0B-4CEB-A44E-B673A5562E78}" destId="{FA6E7751-EFBD-4AA0-B734-DA300F0F0094}" srcOrd="0" destOrd="0" presId="urn:microsoft.com/office/officeart/2005/8/layout/process1"/>
    <dgm:cxn modelId="{AC097B66-35C9-47A1-A35B-4DBCC619E6ED}" type="presParOf" srcId="{22F97765-5B99-4D62-A41F-3D7A906E4AB7}" destId="{3A8DBD02-9260-4906-B2E7-DC040DDFE044}" srcOrd="6" destOrd="0" presId="urn:microsoft.com/office/officeart/2005/8/layout/process1"/>
    <dgm:cxn modelId="{44CCEE85-CB27-4C86-96A5-4FEFA3E7449B}" type="presParOf" srcId="{22F97765-5B99-4D62-A41F-3D7A906E4AB7}" destId="{1C238301-1845-4C25-B21D-8BBFA42A6E4A}" srcOrd="7" destOrd="0" presId="urn:microsoft.com/office/officeart/2005/8/layout/process1"/>
    <dgm:cxn modelId="{FEDE48D1-46B5-46A7-8662-2100C7109B23}" type="presParOf" srcId="{1C238301-1845-4C25-B21D-8BBFA42A6E4A}" destId="{DBCBFC21-F40E-4874-8DAA-B0061CBD9E9B}" srcOrd="0" destOrd="0" presId="urn:microsoft.com/office/officeart/2005/8/layout/process1"/>
    <dgm:cxn modelId="{D3185B77-AB2B-4F83-8765-3BA48A3A3D5C}" type="presParOf" srcId="{22F97765-5B99-4D62-A41F-3D7A906E4AB7}" destId="{C9CB7D47-7E3D-4F54-AB57-9589A85D988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F2A64-1496-4833-8B7B-87684CA17E94}">
      <dsp:nvSpPr>
        <dsp:cNvPr id="0" name=""/>
        <dsp:cNvSpPr/>
      </dsp:nvSpPr>
      <dsp:spPr>
        <a:xfrm>
          <a:off x="-10663214" y="-1627884"/>
          <a:ext cx="12688816" cy="12688816"/>
        </a:xfrm>
        <a:prstGeom prst="blockArc">
          <a:avLst>
            <a:gd name="adj1" fmla="val 18900000"/>
            <a:gd name="adj2" fmla="val 2700000"/>
            <a:gd name="adj3" fmla="val 17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ACE30-01E9-4523-B7DC-ADC6DEA8B653}">
      <dsp:nvSpPr>
        <dsp:cNvPr id="0" name=""/>
        <dsp:cNvSpPr/>
      </dsp:nvSpPr>
      <dsp:spPr>
        <a:xfrm>
          <a:off x="742690" y="439421"/>
          <a:ext cx="17256480" cy="993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282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/>
            <a:t>Organizační záležitosti workshopu</a:t>
          </a:r>
          <a:endParaRPr lang="cs-CZ" sz="5400" kern="1200" dirty="0"/>
        </a:p>
      </dsp:txBody>
      <dsp:txXfrm>
        <a:off x="742690" y="439421"/>
        <a:ext cx="17256480" cy="993111"/>
      </dsp:txXfrm>
    </dsp:sp>
    <dsp:sp modelId="{1753532F-BA41-4AAA-9352-982DAE9728C5}">
      <dsp:nvSpPr>
        <dsp:cNvPr id="0" name=""/>
        <dsp:cNvSpPr/>
      </dsp:nvSpPr>
      <dsp:spPr>
        <a:xfrm>
          <a:off x="134420" y="372605"/>
          <a:ext cx="1241389" cy="1241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AF0A5-0CF0-4726-8D87-AAB9D5804676}">
      <dsp:nvSpPr>
        <dsp:cNvPr id="0" name=""/>
        <dsp:cNvSpPr/>
      </dsp:nvSpPr>
      <dsp:spPr>
        <a:xfrm>
          <a:off x="1572017" y="1986222"/>
          <a:ext cx="16439578" cy="993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282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>
              <a:solidFill>
                <a:schemeClr val="bg1"/>
              </a:solidFill>
            </a:rPr>
            <a:t>Úvod k evropské legislativě</a:t>
          </a:r>
          <a:endParaRPr lang="cs-CZ" sz="5400" kern="1200" dirty="0">
            <a:solidFill>
              <a:schemeClr val="bg1"/>
            </a:solidFill>
          </a:endParaRPr>
        </a:p>
      </dsp:txBody>
      <dsp:txXfrm>
        <a:off x="1572017" y="1986222"/>
        <a:ext cx="16439578" cy="993111"/>
      </dsp:txXfrm>
    </dsp:sp>
    <dsp:sp modelId="{3487CBD4-F3D5-4C9C-A59E-2254A834F001}">
      <dsp:nvSpPr>
        <dsp:cNvPr id="0" name=""/>
        <dsp:cNvSpPr/>
      </dsp:nvSpPr>
      <dsp:spPr>
        <a:xfrm>
          <a:off x="951322" y="1862083"/>
          <a:ext cx="1241389" cy="1241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F80C2-4631-46B3-A161-83B4B49DFABD}">
      <dsp:nvSpPr>
        <dsp:cNvPr id="0" name=""/>
        <dsp:cNvSpPr/>
      </dsp:nvSpPr>
      <dsp:spPr>
        <a:xfrm>
          <a:off x="1945566" y="3475700"/>
          <a:ext cx="16066029" cy="993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282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>
              <a:solidFill>
                <a:schemeClr val="bg1"/>
              </a:solidFill>
            </a:rPr>
            <a:t>Úvod ke kodexu </a:t>
          </a:r>
          <a:r>
            <a:rPr lang="cs-CZ" sz="5400" kern="1200" dirty="0" err="1" smtClean="0">
              <a:solidFill>
                <a:schemeClr val="bg1"/>
              </a:solidFill>
            </a:rPr>
            <a:t>RfG</a:t>
          </a:r>
          <a:endParaRPr lang="cs-CZ" sz="5400" kern="1200" dirty="0">
            <a:solidFill>
              <a:schemeClr val="bg1"/>
            </a:solidFill>
          </a:endParaRPr>
        </a:p>
      </dsp:txBody>
      <dsp:txXfrm>
        <a:off x="1945566" y="3475700"/>
        <a:ext cx="16066029" cy="993111"/>
      </dsp:txXfrm>
    </dsp:sp>
    <dsp:sp modelId="{EF53108D-6EDC-42A6-970A-6301CB79B1A1}">
      <dsp:nvSpPr>
        <dsp:cNvPr id="0" name=""/>
        <dsp:cNvSpPr/>
      </dsp:nvSpPr>
      <dsp:spPr>
        <a:xfrm>
          <a:off x="1324871" y="3351561"/>
          <a:ext cx="1241389" cy="1241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CE40C3-17AF-45B8-89E0-CC1B486B0F2B}">
      <dsp:nvSpPr>
        <dsp:cNvPr id="0" name=""/>
        <dsp:cNvSpPr/>
      </dsp:nvSpPr>
      <dsp:spPr>
        <a:xfrm>
          <a:off x="1945566" y="4964235"/>
          <a:ext cx="16066029" cy="993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282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>
              <a:solidFill>
                <a:schemeClr val="bg1"/>
              </a:solidFill>
            </a:rPr>
            <a:t>Rozdělení nových výrobních modulů do kategorií</a:t>
          </a:r>
          <a:endParaRPr lang="cs-CZ" sz="5400" kern="1200" dirty="0">
            <a:solidFill>
              <a:schemeClr val="bg1"/>
            </a:solidFill>
          </a:endParaRPr>
        </a:p>
      </dsp:txBody>
      <dsp:txXfrm>
        <a:off x="1945566" y="4964235"/>
        <a:ext cx="16066029" cy="993111"/>
      </dsp:txXfrm>
    </dsp:sp>
    <dsp:sp modelId="{889F0BFF-7BA8-442C-91DC-C3B6D4E9423F}">
      <dsp:nvSpPr>
        <dsp:cNvPr id="0" name=""/>
        <dsp:cNvSpPr/>
      </dsp:nvSpPr>
      <dsp:spPr>
        <a:xfrm>
          <a:off x="1324871" y="4840096"/>
          <a:ext cx="1241389" cy="1241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F6DEB-7DFB-44BC-9E6D-BBBFDA96C4A9}">
      <dsp:nvSpPr>
        <dsp:cNvPr id="0" name=""/>
        <dsp:cNvSpPr/>
      </dsp:nvSpPr>
      <dsp:spPr>
        <a:xfrm>
          <a:off x="1572017" y="6453714"/>
          <a:ext cx="16439578" cy="993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282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>
              <a:solidFill>
                <a:schemeClr val="bg1"/>
              </a:solidFill>
            </a:rPr>
            <a:t>Proces veřejné konzultace v ČR</a:t>
          </a:r>
          <a:endParaRPr lang="cs-CZ" sz="5400" kern="1200" dirty="0">
            <a:solidFill>
              <a:schemeClr val="bg1"/>
            </a:solidFill>
          </a:endParaRPr>
        </a:p>
      </dsp:txBody>
      <dsp:txXfrm>
        <a:off x="1572017" y="6453714"/>
        <a:ext cx="16439578" cy="993111"/>
      </dsp:txXfrm>
    </dsp:sp>
    <dsp:sp modelId="{156268A4-AC9A-44FA-870F-107D831F8274}">
      <dsp:nvSpPr>
        <dsp:cNvPr id="0" name=""/>
        <dsp:cNvSpPr/>
      </dsp:nvSpPr>
      <dsp:spPr>
        <a:xfrm>
          <a:off x="951322" y="6329575"/>
          <a:ext cx="1241389" cy="1241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C7646-A9A1-499C-A6A6-F954F1581ED9}">
      <dsp:nvSpPr>
        <dsp:cNvPr id="0" name=""/>
        <dsp:cNvSpPr/>
      </dsp:nvSpPr>
      <dsp:spPr>
        <a:xfrm>
          <a:off x="755115" y="7943192"/>
          <a:ext cx="17256480" cy="993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282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>
              <a:solidFill>
                <a:schemeClr val="bg1"/>
              </a:solidFill>
            </a:rPr>
            <a:t>Závěr</a:t>
          </a:r>
          <a:endParaRPr lang="cs-CZ" sz="5400" kern="1200" dirty="0">
            <a:solidFill>
              <a:schemeClr val="bg1"/>
            </a:solidFill>
          </a:endParaRPr>
        </a:p>
      </dsp:txBody>
      <dsp:txXfrm>
        <a:off x="755115" y="7943192"/>
        <a:ext cx="17256480" cy="993111"/>
      </dsp:txXfrm>
    </dsp:sp>
    <dsp:sp modelId="{67D05549-17E8-49E6-B2AA-8F20DF4601C7}">
      <dsp:nvSpPr>
        <dsp:cNvPr id="0" name=""/>
        <dsp:cNvSpPr/>
      </dsp:nvSpPr>
      <dsp:spPr>
        <a:xfrm>
          <a:off x="134420" y="7819053"/>
          <a:ext cx="1241389" cy="1241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7A514-4790-4515-B81F-13DBB99539F8}">
      <dsp:nvSpPr>
        <dsp:cNvPr id="0" name=""/>
        <dsp:cNvSpPr/>
      </dsp:nvSpPr>
      <dsp:spPr>
        <a:xfrm rot="10800000">
          <a:off x="0" y="0"/>
          <a:ext cx="7056784" cy="1422158"/>
        </a:xfrm>
        <a:prstGeom prst="trapezoid">
          <a:avLst>
            <a:gd name="adj" fmla="val 62025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>
              <a:solidFill>
                <a:schemeClr val="bg1"/>
              </a:solidFill>
            </a:rPr>
            <a:t>Typ A</a:t>
          </a:r>
          <a:endParaRPr lang="en-US" sz="4000" kern="1200" dirty="0">
            <a:solidFill>
              <a:schemeClr val="bg1"/>
            </a:solidFill>
          </a:endParaRPr>
        </a:p>
      </dsp:txBody>
      <dsp:txXfrm rot="-10800000">
        <a:off x="1234937" y="0"/>
        <a:ext cx="4586909" cy="1422158"/>
      </dsp:txXfrm>
    </dsp:sp>
    <dsp:sp modelId="{00990B42-E0A3-448E-B160-5DD6F0FC4116}">
      <dsp:nvSpPr>
        <dsp:cNvPr id="0" name=""/>
        <dsp:cNvSpPr/>
      </dsp:nvSpPr>
      <dsp:spPr>
        <a:xfrm rot="10800000">
          <a:off x="882097" y="1422157"/>
          <a:ext cx="5292588" cy="1422158"/>
        </a:xfrm>
        <a:prstGeom prst="trapezoid">
          <a:avLst>
            <a:gd name="adj" fmla="val 62025"/>
          </a:avLst>
        </a:prstGeom>
        <a:solidFill>
          <a:srgbClr val="5908F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>
              <a:solidFill>
                <a:schemeClr val="bg1"/>
              </a:solidFill>
            </a:rPr>
            <a:t>Typ B</a:t>
          </a:r>
          <a:endParaRPr lang="en-US" sz="4000" kern="1200" dirty="0">
            <a:solidFill>
              <a:schemeClr val="bg1"/>
            </a:solidFill>
          </a:endParaRPr>
        </a:p>
      </dsp:txBody>
      <dsp:txXfrm rot="-10800000">
        <a:off x="1808300" y="1422157"/>
        <a:ext cx="3440182" cy="1422158"/>
      </dsp:txXfrm>
    </dsp:sp>
    <dsp:sp modelId="{3E0DA397-18F8-4718-A637-EB99066A6C86}">
      <dsp:nvSpPr>
        <dsp:cNvPr id="0" name=""/>
        <dsp:cNvSpPr/>
      </dsp:nvSpPr>
      <dsp:spPr>
        <a:xfrm rot="10800000">
          <a:off x="1764196" y="2844316"/>
          <a:ext cx="3528392" cy="1422158"/>
        </a:xfrm>
        <a:prstGeom prst="trapezoid">
          <a:avLst>
            <a:gd name="adj" fmla="val 62025"/>
          </a:avLst>
        </a:prstGeom>
        <a:solidFill>
          <a:srgbClr val="876D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>
              <a:solidFill>
                <a:schemeClr val="bg1"/>
              </a:solidFill>
            </a:rPr>
            <a:t>Typ C</a:t>
          </a:r>
          <a:endParaRPr lang="en-US" sz="4000" kern="1200" dirty="0">
            <a:solidFill>
              <a:schemeClr val="bg1"/>
            </a:solidFill>
          </a:endParaRPr>
        </a:p>
      </dsp:txBody>
      <dsp:txXfrm rot="-10800000">
        <a:off x="2381664" y="2844316"/>
        <a:ext cx="2293454" cy="1422158"/>
      </dsp:txXfrm>
    </dsp:sp>
    <dsp:sp modelId="{DADBE900-6CB2-4333-916D-F9A5D8A7A296}">
      <dsp:nvSpPr>
        <dsp:cNvPr id="0" name=""/>
        <dsp:cNvSpPr/>
      </dsp:nvSpPr>
      <dsp:spPr>
        <a:xfrm rot="10800000">
          <a:off x="2668275" y="4266474"/>
          <a:ext cx="1764196" cy="1422158"/>
        </a:xfrm>
        <a:prstGeom prst="trapezoid">
          <a:avLst>
            <a:gd name="adj" fmla="val 62025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>
              <a:solidFill>
                <a:schemeClr val="bg1"/>
              </a:solidFill>
            </a:rPr>
            <a:t> D</a:t>
          </a:r>
          <a:endParaRPr lang="en-US" sz="4000" kern="1200" dirty="0">
            <a:solidFill>
              <a:schemeClr val="bg1"/>
            </a:solidFill>
          </a:endParaRPr>
        </a:p>
      </dsp:txBody>
      <dsp:txXfrm rot="-10800000">
        <a:off x="2668275" y="4266474"/>
        <a:ext cx="1764196" cy="1422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8EDCD-8ACB-4AE3-8BB2-4CA8B7C09068}">
      <dsp:nvSpPr>
        <dsp:cNvPr id="0" name=""/>
        <dsp:cNvSpPr/>
      </dsp:nvSpPr>
      <dsp:spPr>
        <a:xfrm>
          <a:off x="10301" y="338064"/>
          <a:ext cx="3193596" cy="191615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Zahájení VKP</a:t>
          </a:r>
          <a:endParaRPr lang="cs-CZ" sz="3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6423" y="394186"/>
        <a:ext cx="3081352" cy="1803914"/>
      </dsp:txXfrm>
    </dsp:sp>
    <dsp:sp modelId="{506C31EA-D463-45D8-B63E-3593EE82AA91}">
      <dsp:nvSpPr>
        <dsp:cNvPr id="0" name=""/>
        <dsp:cNvSpPr/>
      </dsp:nvSpPr>
      <dsp:spPr>
        <a:xfrm>
          <a:off x="3523258" y="900137"/>
          <a:ext cx="677042" cy="7920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523258" y="1058539"/>
        <a:ext cx="473929" cy="475208"/>
      </dsp:txXfrm>
    </dsp:sp>
    <dsp:sp modelId="{5B6B4002-ED5E-48CF-B704-88A533F6D4BA}">
      <dsp:nvSpPr>
        <dsp:cNvPr id="0" name=""/>
        <dsp:cNvSpPr/>
      </dsp:nvSpPr>
      <dsp:spPr>
        <a:xfrm>
          <a:off x="4481337" y="338064"/>
          <a:ext cx="3193596" cy="191615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Workshop k obsahu VKP</a:t>
          </a:r>
          <a:endParaRPr lang="cs-CZ" sz="3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537459" y="394186"/>
        <a:ext cx="3081352" cy="1803914"/>
      </dsp:txXfrm>
    </dsp:sp>
    <dsp:sp modelId="{6B60FD25-EC83-4C40-A8B6-1809A2BCFB17}">
      <dsp:nvSpPr>
        <dsp:cNvPr id="0" name=""/>
        <dsp:cNvSpPr/>
      </dsp:nvSpPr>
      <dsp:spPr>
        <a:xfrm>
          <a:off x="7994294" y="900137"/>
          <a:ext cx="677042" cy="7920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994294" y="1058539"/>
        <a:ext cx="473929" cy="475208"/>
      </dsp:txXfrm>
    </dsp:sp>
    <dsp:sp modelId="{C0F7D6B7-E940-4DD1-BAFA-BDB612470CDA}">
      <dsp:nvSpPr>
        <dsp:cNvPr id="0" name=""/>
        <dsp:cNvSpPr/>
      </dsp:nvSpPr>
      <dsp:spPr>
        <a:xfrm>
          <a:off x="8952373" y="338064"/>
          <a:ext cx="3193596" cy="191615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Ukončení VKP</a:t>
          </a:r>
          <a:endParaRPr lang="cs-CZ" sz="3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9008495" y="394186"/>
        <a:ext cx="3081352" cy="1803914"/>
      </dsp:txXfrm>
    </dsp:sp>
    <dsp:sp modelId="{4652D8DB-CC0B-4CEB-A44E-B673A5562E78}">
      <dsp:nvSpPr>
        <dsp:cNvPr id="0" name=""/>
        <dsp:cNvSpPr/>
      </dsp:nvSpPr>
      <dsp:spPr>
        <a:xfrm>
          <a:off x="12465330" y="900137"/>
          <a:ext cx="677042" cy="7920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465330" y="1058539"/>
        <a:ext cx="473929" cy="475208"/>
      </dsp:txXfrm>
    </dsp:sp>
    <dsp:sp modelId="{3A8DBD02-9260-4906-B2E7-DC040DDFE044}">
      <dsp:nvSpPr>
        <dsp:cNvPr id="0" name=""/>
        <dsp:cNvSpPr/>
      </dsp:nvSpPr>
      <dsp:spPr>
        <a:xfrm>
          <a:off x="13423409" y="338064"/>
          <a:ext cx="3193596" cy="191615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Vypořádání připomínek VKP</a:t>
          </a:r>
          <a:endParaRPr lang="cs-CZ" sz="3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3479531" y="394186"/>
        <a:ext cx="3081352" cy="1803914"/>
      </dsp:txXfrm>
    </dsp:sp>
    <dsp:sp modelId="{1C238301-1845-4C25-B21D-8BBFA42A6E4A}">
      <dsp:nvSpPr>
        <dsp:cNvPr id="0" name=""/>
        <dsp:cNvSpPr/>
      </dsp:nvSpPr>
      <dsp:spPr>
        <a:xfrm>
          <a:off x="16936365" y="900137"/>
          <a:ext cx="677042" cy="7920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936365" y="1058539"/>
        <a:ext cx="473929" cy="475208"/>
      </dsp:txXfrm>
    </dsp:sp>
    <dsp:sp modelId="{C9CB7D47-7E3D-4F54-AB57-9589A85D9887}">
      <dsp:nvSpPr>
        <dsp:cNvPr id="0" name=""/>
        <dsp:cNvSpPr/>
      </dsp:nvSpPr>
      <dsp:spPr>
        <a:xfrm>
          <a:off x="17894445" y="338064"/>
          <a:ext cx="3193596" cy="191615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Předložení tabulky VM ke schválení ERÚ</a:t>
          </a:r>
          <a:endParaRPr lang="cs-CZ" sz="3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7950567" y="394186"/>
        <a:ext cx="3081352" cy="1803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440B1-8749-4BFA-A0F5-FC89D1550D34}" type="datetimeFigureOut">
              <a:rPr lang="cs-CZ" smtClean="0"/>
              <a:t>4.5.2017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D97F5-B020-4625-813F-587F0A538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173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1892C-5AB9-4D4A-9DD5-7FDC64CD10A2}" type="datetimeFigureOut">
              <a:rPr lang="cs-CZ" smtClean="0"/>
              <a:t>4.5.2017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9D7AD-46A8-400F-AE5C-E9D622D1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34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FF646-FF61-4F82-A281-F3FECE78486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78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FF646-FF61-4F82-A281-F3FECE7848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89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6" b="5192"/>
          <a:stretch/>
        </p:blipFill>
        <p:spPr>
          <a:xfrm>
            <a:off x="7029594" y="1620000"/>
            <a:ext cx="10329574" cy="43807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89200" y="6120000"/>
            <a:ext cx="22608000" cy="2160000"/>
          </a:xfrm>
        </p:spPr>
        <p:txBody>
          <a:bodyPr anchor="b" anchorCtr="0">
            <a:normAutofit/>
          </a:bodyPr>
          <a:lstStyle>
            <a:lvl1pPr algn="ctr">
              <a:defRPr sz="70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89200" y="8280000"/>
            <a:ext cx="22608000" cy="1080000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7000">
                <a:solidFill>
                  <a:schemeClr val="tx1"/>
                </a:solidFill>
              </a:defRPr>
            </a:lvl1pPr>
            <a:lvl2pPr marL="1088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6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Podnázev prezentace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889200" y="9360000"/>
            <a:ext cx="22608000" cy="2160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7000">
                <a:solidFill>
                  <a:schemeClr val="bg2"/>
                </a:solidFill>
              </a:defRPr>
            </a:lvl1pPr>
          </a:lstStyle>
          <a:p>
            <a:pPr lvl="0"/>
            <a:r>
              <a:rPr lang="cs-CZ" dirty="0"/>
              <a:t>Název akce, 00.00.2017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889000" y="12780000"/>
            <a:ext cx="10217000" cy="432000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FontTx/>
              <a:buNone/>
              <a:defRPr sz="2700">
                <a:solidFill>
                  <a:schemeClr val="bg2"/>
                </a:solidFill>
              </a:defRPr>
            </a:lvl1pPr>
          </a:lstStyle>
          <a:p>
            <a:pPr lvl="0"/>
            <a:r>
              <a:rPr lang="cs-CZ" dirty="0"/>
              <a:t>Jméno Příjmení, funkce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3272502" y="12780000"/>
            <a:ext cx="10224698" cy="43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sz="3000" b="1" dirty="0">
                <a:solidFill>
                  <a:schemeClr val="accent1"/>
                </a:solidFill>
              </a:rPr>
              <a:t>VEDEME ELEKTŘINU NEJVYŠŠÍHO NAPĚTÍ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0" y="13551988"/>
            <a:ext cx="11106000" cy="165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11107181" y="13551988"/>
            <a:ext cx="2174400" cy="16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0"/>
            <a:ext cx="24388763" cy="16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76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ěkujeme za pozorno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89200" y="1944000"/>
            <a:ext cx="22608000" cy="7848000"/>
          </a:xfrm>
        </p:spPr>
        <p:txBody>
          <a:bodyPr anchor="ctr" anchorCtr="0">
            <a:normAutofit/>
          </a:bodyPr>
          <a:lstStyle>
            <a:lvl1pPr algn="ctr">
              <a:lnSpc>
                <a:spcPts val="13200"/>
              </a:lnSpc>
              <a:defRPr sz="11000"/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3273200" y="11556000"/>
            <a:ext cx="10217000" cy="9000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2700">
                <a:solidFill>
                  <a:schemeClr val="bg2"/>
                </a:solidFill>
              </a:defRPr>
            </a:lvl1pPr>
          </a:lstStyle>
          <a:p>
            <a:pPr lvl="0"/>
            <a:r>
              <a:rPr lang="cs-CZ" dirty="0"/>
              <a:t>Jméno Příjmení, funkce</a:t>
            </a:r>
            <a:br>
              <a:rPr lang="cs-CZ" dirty="0"/>
            </a:br>
            <a:r>
              <a:rPr lang="cs-CZ" dirty="0"/>
              <a:t>prijmeni@ceps.cz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889200" y="12780000"/>
            <a:ext cx="10224698" cy="43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cs-CZ" sz="3000" b="1" dirty="0">
                <a:solidFill>
                  <a:schemeClr val="accent1"/>
                </a:solidFill>
              </a:rPr>
              <a:t>VEDEME ELEKTŘINU NEJVYŠŠÍHO NAPĚTÍ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13282763" y="13551988"/>
            <a:ext cx="11106000" cy="165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11107181" y="13551988"/>
            <a:ext cx="2174400" cy="16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 userDrawn="1"/>
        </p:nvSpPr>
        <p:spPr>
          <a:xfrm>
            <a:off x="13272502" y="12780000"/>
            <a:ext cx="10224698" cy="43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ts val="3200"/>
              </a:lnSpc>
            </a:pPr>
            <a:r>
              <a:rPr lang="nn-NO" sz="2700" b="0" dirty="0">
                <a:solidFill>
                  <a:schemeClr val="bg2"/>
                </a:solidFill>
              </a:rPr>
              <a:t>ČEPS, a.s., Elektrárenská 774/2, Praha 10, www.ceps.cz</a:t>
            </a:r>
            <a:endParaRPr lang="cs-CZ" sz="2700" b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1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vouřádkový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0375" y="4270094"/>
            <a:ext cx="20453125" cy="7197745"/>
          </a:xfrm>
        </p:spPr>
        <p:txBody>
          <a:bodyPr>
            <a:normAutofit/>
          </a:bodyPr>
          <a:lstStyle>
            <a:lvl1pPr marL="685869" marR="0" indent="-685869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76767"/>
              </a:buClr>
              <a:buSzPct val="100000"/>
              <a:buFont typeface="Arial" panose="020B0604020202020204" pitchFamily="34" charset="0"/>
              <a:buChar char="■"/>
              <a:tabLst>
                <a:tab pos="720072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24122" marR="0" indent="-504050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>
                <a:solidFill>
                  <a:schemeClr val="tx1"/>
                </a:solidFill>
              </a:defRPr>
            </a:lvl2pPr>
            <a:lvl3pPr marL="2397840" marR="0" indent="-571557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>
                <a:solidFill>
                  <a:schemeClr val="tx1"/>
                </a:solidFill>
              </a:defRPr>
            </a:lvl3pPr>
            <a:lvl4pPr marL="684068" marR="0" indent="0" algn="l" defTabSz="18289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920375" y="1706597"/>
            <a:ext cx="20453125" cy="1663393"/>
          </a:xfrm>
        </p:spPr>
        <p:txBody>
          <a:bodyPr lIns="0" rIns="0">
            <a:noAutofit/>
          </a:bodyPr>
          <a:lstStyle>
            <a:lvl1pPr>
              <a:defRPr/>
            </a:lvl1pPr>
          </a:lstStyle>
          <a:p>
            <a:pPr algn="l"/>
            <a:endParaRPr lang="cs-CZ" sz="5401" dirty="0">
              <a:solidFill>
                <a:srgbClr val="BF2A3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943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85869" indent="-685869"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697616" y="11755906"/>
            <a:ext cx="3841177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94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85869" indent="-685869"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697616" y="11755906"/>
            <a:ext cx="3841177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218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85869" indent="-685869"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697616" y="11755906"/>
            <a:ext cx="3841177" cy="73033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832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ednořádkový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0375" y="3240375"/>
            <a:ext cx="20453125" cy="8227464"/>
          </a:xfrm>
        </p:spPr>
        <p:txBody>
          <a:bodyPr>
            <a:normAutofit/>
          </a:bodyPr>
          <a:lstStyle>
            <a:lvl1pPr marL="685869" marR="0" indent="-685869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76767"/>
              </a:buClr>
              <a:buSzPct val="100000"/>
              <a:buFont typeface="Arial" panose="020B0604020202020204" pitchFamily="34" charset="0"/>
              <a:buChar char="■"/>
              <a:tabLst>
                <a:tab pos="720072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24122" marR="0" indent="-504050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>
                <a:solidFill>
                  <a:schemeClr val="tx1"/>
                </a:solidFill>
              </a:defRPr>
            </a:lvl2pPr>
            <a:lvl3pPr marL="2397840" marR="0" indent="-571557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>
                <a:solidFill>
                  <a:schemeClr val="tx1"/>
                </a:solidFill>
              </a:defRPr>
            </a:lvl3pPr>
            <a:lvl4pPr marL="684068" marR="0" indent="0" algn="l" defTabSz="18289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920375" y="1706597"/>
            <a:ext cx="20453125" cy="828096"/>
          </a:xfrm>
        </p:spPr>
        <p:txBody>
          <a:bodyPr lIns="0" rIns="0">
            <a:noAutofit/>
          </a:bodyPr>
          <a:lstStyle/>
          <a:p>
            <a:pPr algn="l"/>
            <a:endParaRPr lang="cs-CZ" sz="5401" dirty="0">
              <a:solidFill>
                <a:srgbClr val="BF2A3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852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504-2B67-4A0F-BD59-5DE1A251A680}" type="datetime1">
              <a:rPr lang="cs-CZ" smtClean="0"/>
              <a:t>4.5.2017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8D7-BF60-49EA-8FA7-A7C90BE4E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4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0381" y="3528000"/>
            <a:ext cx="10944000" cy="928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45D3-B466-4294-81E5-DF70C85E1ED5}" type="datetime1">
              <a:rPr lang="cs-CZ" smtClean="0"/>
              <a:t>4.5.2017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8D7-BF60-49EA-8FA7-A7C90BE4EA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12553200" y="3526462"/>
            <a:ext cx="10944000" cy="928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909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s podnadpisem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200" y="1944000"/>
            <a:ext cx="10945181" cy="1512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0381" y="3528000"/>
            <a:ext cx="10944000" cy="928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A5E8-CD16-4C84-A9C9-7277518F91C7}" type="datetime1">
              <a:rPr lang="cs-CZ" smtClean="0"/>
              <a:t>4.5.2017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8D7-BF60-49EA-8FA7-A7C90BE4EA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12553200" y="3526462"/>
            <a:ext cx="10944000" cy="928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2553950" y="1943999"/>
            <a:ext cx="10942638" cy="1512001"/>
          </a:xfrm>
        </p:spPr>
        <p:txBody>
          <a:bodyPr>
            <a:normAutofit/>
          </a:bodyPr>
          <a:lstStyle>
            <a:lvl1pPr marL="0" indent="0">
              <a:lnSpc>
                <a:spcPts val="5520"/>
              </a:lnSpc>
              <a:buFontTx/>
              <a:buNone/>
              <a:defRPr sz="4600" b="1"/>
            </a:lvl1pPr>
          </a:lstStyle>
          <a:p>
            <a:pPr lvl="0"/>
            <a:r>
              <a:rPr lang="cs-CZ" dirty="0"/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249688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s šedým blo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0381" y="3528000"/>
            <a:ext cx="10944000" cy="928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6B53-33CA-4CD5-9E97-55558E153C9D}" type="datetime1">
              <a:rPr lang="cs-CZ" smtClean="0"/>
              <a:t>4.5.2017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8D7-BF60-49EA-8FA7-A7C90BE4EA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3" hasCustomPrompt="1"/>
          </p:nvPr>
        </p:nvSpPr>
        <p:spPr>
          <a:xfrm>
            <a:off x="12553200" y="3526462"/>
            <a:ext cx="10944000" cy="24840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4" hasCustomPrompt="1"/>
          </p:nvPr>
        </p:nvSpPr>
        <p:spPr>
          <a:xfrm>
            <a:off x="12553200" y="6084000"/>
            <a:ext cx="10944000" cy="5760000"/>
          </a:xfrm>
          <a:solidFill>
            <a:srgbClr val="ECECED"/>
          </a:solidFill>
        </p:spPr>
        <p:txBody>
          <a:bodyPr lIns="432000" tIns="288000" rIns="432000" bIns="28800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2797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levo, foto s popisem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200" y="1944000"/>
            <a:ext cx="10945181" cy="2556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0381" y="4608000"/>
            <a:ext cx="10944000" cy="820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C8A-4E97-467A-B803-5781307EC42D}" type="datetime1">
              <a:rPr lang="cs-CZ" smtClean="0"/>
              <a:t>4.5.2017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8D7-BF60-49EA-8FA7-A7C90BE4EA5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53200" y="11304000"/>
            <a:ext cx="10944000" cy="1512000"/>
          </a:xfrm>
        </p:spPr>
        <p:txBody>
          <a:bodyPr tIns="180000">
            <a:noAutofit/>
          </a:bodyPr>
          <a:lstStyle>
            <a:lvl1pPr marL="0" indent="0">
              <a:lnSpc>
                <a:spcPts val="3600"/>
              </a:lnSpc>
              <a:buFontTx/>
              <a:buNone/>
              <a:defRPr sz="3000"/>
            </a:lvl1pPr>
            <a:lvl2pPr>
              <a:lnSpc>
                <a:spcPts val="3600"/>
              </a:lnSpc>
              <a:defRPr sz="3000"/>
            </a:lvl2pPr>
            <a:lvl3pPr>
              <a:lnSpc>
                <a:spcPts val="3600"/>
              </a:lnSpc>
              <a:defRPr sz="3000"/>
            </a:lvl3pPr>
            <a:lvl4pPr>
              <a:lnSpc>
                <a:spcPts val="3600"/>
              </a:lnSpc>
              <a:defRPr sz="3000"/>
            </a:lvl4pPr>
            <a:lvl5pPr>
              <a:lnSpc>
                <a:spcPts val="3600"/>
              </a:lnSpc>
              <a:defRPr sz="3000"/>
            </a:lvl5pPr>
          </a:lstStyle>
          <a:p>
            <a:pPr lvl="0"/>
            <a:r>
              <a:rPr lang="cs-CZ" dirty="0"/>
              <a:t>Popisek pod obrázkem</a:t>
            </a:r>
          </a:p>
        </p:txBody>
      </p:sp>
      <p:sp>
        <p:nvSpPr>
          <p:cNvPr id="13" name="Zástupný symbol obrázku 12"/>
          <p:cNvSpPr>
            <a:spLocks noGrp="1"/>
          </p:cNvSpPr>
          <p:nvPr>
            <p:ph type="pic" sz="quarter" idx="14"/>
          </p:nvPr>
        </p:nvSpPr>
        <p:spPr>
          <a:xfrm>
            <a:off x="12553200" y="2178273"/>
            <a:ext cx="10944000" cy="9054413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</p:spTree>
    <p:extLst>
      <p:ext uri="{BB962C8B-B14F-4D97-AF65-F5344CB8AC3E}">
        <p14:creationId xmlns:p14="http://schemas.microsoft.com/office/powerpoint/2010/main" val="165473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s poznámk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0381" y="3528000"/>
            <a:ext cx="22608000" cy="8496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A7E-0B15-4F18-B86B-7DE53CC724CF}" type="datetime1">
              <a:rPr lang="cs-CZ" smtClean="0"/>
              <a:t>4.5.2017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8D7-BF60-49EA-8FA7-A7C90BE4EA5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889000" y="12096001"/>
            <a:ext cx="22607588" cy="72000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3600"/>
              </a:lnSpc>
              <a:buFontTx/>
              <a:buNone/>
              <a:defRPr sz="3000"/>
            </a:lvl1pPr>
            <a:lvl2pPr>
              <a:lnSpc>
                <a:spcPts val="3600"/>
              </a:lnSpc>
              <a:defRPr sz="3000"/>
            </a:lvl2pPr>
            <a:lvl3pPr>
              <a:lnSpc>
                <a:spcPts val="3600"/>
              </a:lnSpc>
              <a:defRPr sz="3000"/>
            </a:lvl3pPr>
            <a:lvl4pPr>
              <a:lnSpc>
                <a:spcPts val="3600"/>
              </a:lnSpc>
              <a:defRPr sz="3000"/>
            </a:lvl4pPr>
            <a:lvl5pPr>
              <a:lnSpc>
                <a:spcPts val="3600"/>
              </a:lnSpc>
              <a:defRPr sz="3000"/>
            </a:lvl5pPr>
          </a:lstStyle>
          <a:p>
            <a:pPr lvl="0"/>
            <a:r>
              <a:rPr lang="cs-CZ" dirty="0"/>
              <a:t>* Poznámka pod tabulkou</a:t>
            </a:r>
          </a:p>
        </p:txBody>
      </p:sp>
    </p:spTree>
    <p:extLst>
      <p:ext uri="{BB962C8B-B14F-4D97-AF65-F5344CB8AC3E}">
        <p14:creationId xmlns:p14="http://schemas.microsoft.com/office/powerpoint/2010/main" val="16366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3198-95D4-4E9F-877D-F1614DFF7C0B}" type="datetime1">
              <a:rPr lang="cs-CZ" smtClean="0"/>
              <a:t>4.5.2017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8D7-BF60-49EA-8FA7-A7C90BE4E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85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 mezi kapitol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89200" y="1944000"/>
            <a:ext cx="22608000" cy="4572000"/>
          </a:xfrm>
        </p:spPr>
        <p:txBody>
          <a:bodyPr anchor="b" anchorCtr="0">
            <a:normAutofit/>
          </a:bodyPr>
          <a:lstStyle>
            <a:lvl1pPr algn="ctr">
              <a:lnSpc>
                <a:spcPts val="13200"/>
              </a:lnSpc>
              <a:defRPr sz="110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Předěl mezi kapitolami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89200" y="7164000"/>
            <a:ext cx="22608000" cy="4572000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ts val="6000"/>
              </a:lnSpc>
              <a:buNone/>
              <a:defRPr sz="5000">
                <a:solidFill>
                  <a:schemeClr val="accent1"/>
                </a:solidFill>
              </a:defRPr>
            </a:lvl1pPr>
            <a:lvl2pPr marL="1088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6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Podnadpis v případě potřeby</a:t>
            </a:r>
          </a:p>
        </p:txBody>
      </p:sp>
      <p:sp>
        <p:nvSpPr>
          <p:cNvPr id="12" name="Obdélník 11"/>
          <p:cNvSpPr/>
          <p:nvPr userDrawn="1"/>
        </p:nvSpPr>
        <p:spPr>
          <a:xfrm>
            <a:off x="11107181" y="13551988"/>
            <a:ext cx="2174400" cy="16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6E6C8D7-BF60-49EA-8FA7-A7C90BE4EA5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96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89200" y="1944000"/>
            <a:ext cx="22608000" cy="151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90381" y="3528000"/>
            <a:ext cx="22608000" cy="92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9200" y="13104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bg2"/>
                </a:solidFill>
              </a:defRPr>
            </a:lvl1pPr>
          </a:lstStyle>
          <a:p>
            <a:fld id="{DDE96741-5DD2-48D0-967E-CB9954249865}" type="datetime1">
              <a:rPr lang="cs-CZ" smtClean="0"/>
              <a:t>4.5.2017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08000" y="13104000"/>
            <a:ext cx="20689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89200" y="925200"/>
            <a:ext cx="108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2100" b="1">
                <a:solidFill>
                  <a:schemeClr val="bg2"/>
                </a:solidFill>
              </a:defRPr>
            </a:lvl1pPr>
          </a:lstStyle>
          <a:p>
            <a:fld id="{26E6C8D7-BF60-49EA-8FA7-A7C90BE4EA5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Obdélník 8"/>
          <p:cNvSpPr/>
          <p:nvPr userDrawn="1"/>
        </p:nvSpPr>
        <p:spPr>
          <a:xfrm>
            <a:off x="0" y="13551988"/>
            <a:ext cx="24386400" cy="16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84000"/>
            <a:ext cx="21672000" cy="3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1200" y="475200"/>
            <a:ext cx="191511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9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3" r:id="rId5"/>
    <p:sldLayoutId id="2147483659" r:id="rId6"/>
    <p:sldLayoutId id="2147483661" r:id="rId7"/>
    <p:sldLayoutId id="2147483654" r:id="rId8"/>
    <p:sldLayoutId id="2147483662" r:id="rId9"/>
    <p:sldLayoutId id="2147483664" r:id="rId10"/>
    <p:sldLayoutId id="2147483665" r:id="rId11"/>
    <p:sldLayoutId id="2147483668" r:id="rId12"/>
    <p:sldLayoutId id="2147483670" r:id="rId13"/>
    <p:sldLayoutId id="2147483671" r:id="rId14"/>
    <p:sldLayoutId id="2147483690" r:id="rId15"/>
  </p:sldLayoutIdLst>
  <p:hf hdr="0" ftr="0" dt="0"/>
  <p:txStyles>
    <p:titleStyle>
      <a:lvl1pPr algn="l" defTabSz="2177461" rtl="0" eaLnBrk="1" latinLnBrk="0" hangingPunct="1">
        <a:spcBef>
          <a:spcPct val="0"/>
        </a:spcBef>
        <a:buNone/>
        <a:defRPr sz="69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2177461" rtl="0" eaLnBrk="1" latinLnBrk="0" hangingPunct="1">
        <a:lnSpc>
          <a:spcPts val="4440"/>
        </a:lnSpc>
        <a:spcBef>
          <a:spcPts val="0"/>
        </a:spcBef>
        <a:buClr>
          <a:schemeClr val="accent1"/>
        </a:buClr>
        <a:buFont typeface="Wingdings 2" panose="05020102010507070707" pitchFamily="18" charset="2"/>
        <a:buChar char="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1296000" indent="-432000" algn="l" defTabSz="2177461" rtl="0" eaLnBrk="1" latinLnBrk="0" hangingPunct="1">
        <a:lnSpc>
          <a:spcPts val="4440"/>
        </a:lnSpc>
        <a:spcBef>
          <a:spcPts val="0"/>
        </a:spcBef>
        <a:buClr>
          <a:schemeClr val="bg2"/>
        </a:buClr>
        <a:buFont typeface="Wingdings 2" panose="05020102010507070707" pitchFamily="18" charset="2"/>
        <a:buChar char="¡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000" indent="-432000" algn="l" defTabSz="2177461" rtl="0" eaLnBrk="1" latinLnBrk="0" hangingPunct="1">
        <a:lnSpc>
          <a:spcPts val="4440"/>
        </a:lnSpc>
        <a:spcBef>
          <a:spcPts val="0"/>
        </a:spcBef>
        <a:buClr>
          <a:schemeClr val="bg2"/>
        </a:buClr>
        <a:buFont typeface="Wingdings 2" panose="05020102010507070707" pitchFamily="18" charset="2"/>
        <a:buChar char="¡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3024000" indent="-432000" algn="l" defTabSz="2177461" rtl="0" eaLnBrk="1" latinLnBrk="0" hangingPunct="1">
        <a:lnSpc>
          <a:spcPts val="4440"/>
        </a:lnSpc>
        <a:spcBef>
          <a:spcPts val="0"/>
        </a:spcBef>
        <a:buClr>
          <a:schemeClr val="bg2"/>
        </a:buClr>
        <a:buFont typeface="Wingdings 2" panose="05020102010507070707" pitchFamily="18" charset="2"/>
        <a:buChar char="¡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888000" indent="-432000" algn="l" defTabSz="2177461" rtl="0" eaLnBrk="1" latinLnBrk="0" hangingPunct="1">
        <a:lnSpc>
          <a:spcPts val="4440"/>
        </a:lnSpc>
        <a:spcBef>
          <a:spcPts val="0"/>
        </a:spcBef>
        <a:buClr>
          <a:schemeClr val="bg2"/>
        </a:buClr>
        <a:buFont typeface="Wingdings 2" panose="05020102010507070707" pitchFamily="18" charset="2"/>
        <a:buChar char="¡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5988017" indent="-544365" algn="l" defTabSz="217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747" indent="-544365" algn="l" defTabSz="217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5478" indent="-544365" algn="l" defTabSz="217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4208" indent="-544365" algn="l" defTabSz="217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217746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730" algn="l" defTabSz="217746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461" algn="l" defTabSz="217746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6191" algn="l" defTabSz="217746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921" algn="l" defTabSz="217746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652" algn="l" defTabSz="217746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2382" algn="l" defTabSz="217746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1113" algn="l" defTabSz="217746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843" algn="l" defTabSz="217746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onzultace@ceps.cz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7200" dirty="0">
                <a:solidFill>
                  <a:srgbClr val="BF2A34"/>
                </a:solidFill>
                <a:latin typeface="Arial Black" panose="020B0A04020102020204" pitchFamily="34" charset="0"/>
              </a:rPr>
              <a:t>Definování kategorií nových výrobních modulů k veřejné konzultaci dle NC </a:t>
            </a:r>
            <a:r>
              <a:rPr lang="cs-CZ" sz="7200" dirty="0" err="1">
                <a:solidFill>
                  <a:srgbClr val="BF2A34"/>
                </a:solidFill>
                <a:latin typeface="Arial Black" panose="020B0A04020102020204" pitchFamily="34" charset="0"/>
              </a:rPr>
              <a:t>RfG</a:t>
            </a:r>
            <a:endParaRPr lang="cs-CZ" sz="7200" dirty="0">
              <a:solidFill>
                <a:srgbClr val="BF2A34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Workshop VKP, 5.5.2017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Oldřich Rychlý, specialista analýzy přenosové soustavy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68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89200" y="1170162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BF2A34"/>
                </a:solidFill>
                <a:latin typeface="Arial (Nadpisy)"/>
              </a:rPr>
              <a:t>Navržená tabulka kategorií výrobních modulů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213" y="2682162"/>
            <a:ext cx="19647718" cy="1072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89200" y="1170162"/>
            <a:ext cx="22608000" cy="1224136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rgbClr val="BF2A34"/>
                </a:solidFill>
                <a:latin typeface="Arial (Nadpisy)"/>
              </a:rPr>
              <a:t>Statistické členění kategorií výrobních modulů</a:t>
            </a:r>
            <a:br>
              <a:rPr lang="cs-CZ" dirty="0" smtClean="0">
                <a:solidFill>
                  <a:srgbClr val="BF2A34"/>
                </a:solidFill>
                <a:latin typeface="Arial (Nadpisy)"/>
              </a:rPr>
            </a:br>
            <a:r>
              <a:rPr lang="cs-CZ" dirty="0" smtClean="0">
                <a:solidFill>
                  <a:srgbClr val="BF2A34"/>
                </a:solidFill>
                <a:latin typeface="Arial (Nadpisy)"/>
              </a:rPr>
              <a:t>k roku 2040</a:t>
            </a:r>
            <a:endParaRPr lang="cs-CZ" dirty="0">
              <a:solidFill>
                <a:srgbClr val="BF2A34"/>
              </a:solidFill>
              <a:latin typeface="Arial (Nadpisy)"/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340109"/>
              </p:ext>
            </p:extLst>
          </p:nvPr>
        </p:nvGraphicFramePr>
        <p:xfrm>
          <a:off x="889200" y="3114377"/>
          <a:ext cx="11593213" cy="9865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373103"/>
              </p:ext>
            </p:extLst>
          </p:nvPr>
        </p:nvGraphicFramePr>
        <p:xfrm>
          <a:off x="12914461" y="3162368"/>
          <a:ext cx="8352928" cy="9817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69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65679" y="594098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BF2A34"/>
                </a:solidFill>
                <a:latin typeface="Arial (Nadpisy)"/>
              </a:rPr>
              <a:t>Vybrané požadavky na nové výrobní moduly (1)</a:t>
            </a:r>
            <a:endParaRPr lang="cs-CZ" dirty="0">
              <a:solidFill>
                <a:srgbClr val="BF2A34"/>
              </a:solidFill>
              <a:latin typeface="Arial (Nadpisy)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12794"/>
              </p:ext>
            </p:extLst>
          </p:nvPr>
        </p:nvGraphicFramePr>
        <p:xfrm>
          <a:off x="745109" y="1530202"/>
          <a:ext cx="21955418" cy="12029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99702"/>
                <a:gridCol w="939692"/>
                <a:gridCol w="939692"/>
                <a:gridCol w="939692"/>
                <a:gridCol w="939692"/>
                <a:gridCol w="957256"/>
                <a:gridCol w="939692"/>
              </a:tblGrid>
              <a:tr h="2731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Požadavky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Typ Modulu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31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A1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A2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B1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B2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Frekvenční rozsahy (čl.13 odst. 1a)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RoCoF (čl.13 odst. 1b)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Omezený Frekvenčně závislý režim při nadfrekvenci (čl.13 odst. 2)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Konstantní P na cílové hodnotě (čl.13 odst. 3)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 dirty="0">
                          <a:effectLst/>
                        </a:rPr>
                        <a:t>Maximální dovolené snížení výkonu při </a:t>
                      </a:r>
                      <a:r>
                        <a:rPr lang="cs-CZ" sz="2100" b="0" dirty="0" err="1">
                          <a:effectLst/>
                        </a:rPr>
                        <a:t>podfrekvenci</a:t>
                      </a:r>
                      <a:r>
                        <a:rPr lang="cs-CZ" sz="2100" b="0" dirty="0">
                          <a:effectLst/>
                        </a:rPr>
                        <a:t> (čl.13 odst. 4)</a:t>
                      </a:r>
                      <a:endParaRPr lang="cs-CZ" sz="2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Vzdálené odpojení/připojení – vstupní port (čl.13 odst. 6) 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 dirty="0">
                          <a:effectLst/>
                        </a:rPr>
                        <a:t>Regulace P v rámci </a:t>
                      </a:r>
                      <a:r>
                        <a:rPr lang="cs-CZ" sz="2100" b="0" dirty="0" err="1">
                          <a:effectLst/>
                        </a:rPr>
                        <a:t>reg</a:t>
                      </a:r>
                      <a:r>
                        <a:rPr lang="cs-CZ" sz="2100" b="0" dirty="0">
                          <a:effectLst/>
                        </a:rPr>
                        <a:t>. rozsahu–automat/manuál (čl.15 odst. 2a,b)</a:t>
                      </a:r>
                      <a:endParaRPr lang="cs-CZ" sz="2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Frekvenčně závislý mód (čl.15 odst. 2d)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Řízení obnovení frekvence (čl.15 odst. 2e)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Automatické připojení (čl.13 odst. 7)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Vzdálené snížení P – vstupní port (čl.14 odst. 2a)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Odpojení VM chovající se jako zatížení při podfrekvenci (čl.15 odst. 2f)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Překlenutí poruchy – definován průběhem U (čl.14 odst. 3) (čl.16 odst. 3a)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 dirty="0" smtClean="0">
                          <a:effectLst/>
                        </a:rPr>
                        <a:t>Nastavení kontrolních zařízení – Regulační</a:t>
                      </a:r>
                      <a:r>
                        <a:rPr lang="cs-CZ" sz="2100" b="0" baseline="0" dirty="0" smtClean="0">
                          <a:effectLst/>
                        </a:rPr>
                        <a:t> schémata (čl.14 odst.5a)</a:t>
                      </a:r>
                      <a:endParaRPr lang="cs-CZ" sz="2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 dirty="0" smtClean="0">
                          <a:effectLst/>
                        </a:rPr>
                        <a:t>Automatické odpojení při ztrátě </a:t>
                      </a:r>
                      <a:r>
                        <a:rPr lang="cs-CZ" sz="2100" b="0" dirty="0">
                          <a:effectLst/>
                        </a:rPr>
                        <a:t>stability (úhlová stabilita, ztráta buzení) (čl.15 odst. 6)</a:t>
                      </a:r>
                      <a:endParaRPr lang="cs-CZ" sz="2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Gradient změny P (čl.15 odst. 6e)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 dirty="0">
                          <a:effectLst/>
                        </a:rPr>
                        <a:t>Automatické opětovné připojení (čl.14 odst. 4)</a:t>
                      </a:r>
                      <a:endParaRPr lang="cs-CZ" sz="2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Napěťové rozsahy a automatické odpojení (čl.16 odst. 2a)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 dirty="0">
                          <a:effectLst/>
                        </a:rPr>
                        <a:t>Ochrany (čl.14 odst. 5b)</a:t>
                      </a:r>
                      <a:endParaRPr lang="cs-CZ" sz="2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 dirty="0">
                          <a:effectLst/>
                        </a:rPr>
                        <a:t>Komunikace (čl.14 odst. 5d)</a:t>
                      </a:r>
                      <a:endParaRPr lang="cs-CZ" sz="2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Omezený frekvenčně závislý režim při podfrekvenci (čl.15 odst. 2c)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Schopnost startu ze tmy (čl.15 odst. 5a)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Schopnost ostrovního provozu (čl.15 odst. 5b)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Schopnost rychlé resynchronizace (čl.15 odst. 5c)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Schopnost synchronizace (čl.16 odst. 4)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Sledování frekvenčně závislého modu (čl. 15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Automatické odpojení pro zajištění stability U (čl.15 odst.3)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Udržení stability provozu v rámci provozního P-Q diagramu (čl.15 odst.4)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27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>
                          <a:effectLst/>
                        </a:rPr>
                        <a:t>Automatické odpojení pro zajištění úhlové stability nebo při ztrátě buzení (čl. 15 odst. 6)</a:t>
                      </a:r>
                      <a:endParaRPr lang="cs-CZ" sz="21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  <a:tr h="5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100" b="0" dirty="0">
                          <a:effectLst/>
                        </a:rPr>
                        <a:t>Poskytování simulačních modelů, zaznamenávání dynamického chování výrobny a sledování kvality dodávek (čl. 15 odst.6b,c)</a:t>
                      </a:r>
                      <a:endParaRPr lang="cs-CZ" sz="2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>
                          <a:effectLst/>
                        </a:rPr>
                        <a:t>X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1" marR="35151" marT="925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51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30695" y="1242170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BF2A34"/>
                </a:solidFill>
                <a:latin typeface="Arial (Nadpisy)"/>
              </a:rPr>
              <a:t>Vybrané požadavky na nové výrobní </a:t>
            </a:r>
            <a:r>
              <a:rPr lang="cs-CZ" dirty="0" smtClean="0">
                <a:solidFill>
                  <a:srgbClr val="BF2A34"/>
                </a:solidFill>
                <a:latin typeface="Arial (Nadpisy)"/>
              </a:rPr>
              <a:t>moduly (2)</a:t>
            </a:r>
            <a:endParaRPr lang="cs-CZ" dirty="0">
              <a:solidFill>
                <a:srgbClr val="BF2A34"/>
              </a:solidFill>
              <a:latin typeface="Arial (Nadpisy)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989097"/>
              </p:ext>
            </p:extLst>
          </p:nvPr>
        </p:nvGraphicFramePr>
        <p:xfrm>
          <a:off x="1033141" y="3330402"/>
          <a:ext cx="21458383" cy="6822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7836"/>
                <a:gridCol w="15929588"/>
                <a:gridCol w="708694"/>
                <a:gridCol w="629951"/>
                <a:gridCol w="708694"/>
                <a:gridCol w="629951"/>
                <a:gridCol w="600152"/>
                <a:gridCol w="423517"/>
              </a:tblGrid>
              <a:tr h="70227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32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 vert="vert27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Požadavky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1" marR="36161" marT="9516" marB="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Typ Modulu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704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A1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1" marR="36161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A2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B1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1" marR="36161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B2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C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1" marR="36161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D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1" marR="36161" marT="9516" marB="0"/>
                </a:tc>
              </a:tr>
              <a:tr h="5704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Společné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Schopnost dodávky jalového výkonu (čl.17 </a:t>
                      </a:r>
                      <a:r>
                        <a:rPr lang="cs-CZ" sz="32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 čl.20 odst</a:t>
                      </a:r>
                      <a:r>
                        <a:rPr lang="cs-CZ" sz="3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32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2a) </a:t>
                      </a:r>
                      <a:r>
                        <a:rPr lang="cs-CZ" sz="3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32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čl.18 a čl.21 </a:t>
                      </a:r>
                      <a:r>
                        <a:rPr lang="cs-CZ" sz="3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odst. 2)</a:t>
                      </a:r>
                    </a:p>
                  </a:txBody>
                  <a:tcPr marL="56515" marR="5651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3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 dirty="0">
                          <a:effectLst/>
                        </a:rPr>
                        <a:t>X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</a:tr>
              <a:tr h="57047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Obnovit P po poruše (čl.17 </a:t>
                      </a:r>
                      <a:r>
                        <a:rPr lang="cs-CZ" sz="32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 čl.20 odst</a:t>
                      </a:r>
                      <a:r>
                        <a:rPr lang="cs-CZ" sz="3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32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3)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3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 dirty="0">
                          <a:effectLst/>
                        </a:rPr>
                        <a:t>X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 dirty="0">
                          <a:effectLst/>
                        </a:rPr>
                        <a:t>X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 dirty="0">
                          <a:effectLst/>
                        </a:rPr>
                        <a:t>X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 dirty="0">
                          <a:effectLst/>
                        </a:rPr>
                        <a:t>X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</a:tr>
              <a:tr h="6397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Synchronní moduly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Regulace napětí - automatická regulace buzení (čl.17 odst. 2b) (čl.19 odst. 2b)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32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6" marR="68516" marT="9516" marB="0"/>
                </a:tc>
              </a:tr>
              <a:tr h="639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Zachování úhlové stability za podmínek poruchy (čl. 19 odst. 3)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</a:tr>
              <a:tr h="639776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Nesynchronní moduly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Rychlý poruchový proud při poruše (čl.20 odst. 2b)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</a:tr>
              <a:tr h="639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Umělá setrvačnost (čl.21 odst. 2)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</a:tr>
              <a:tr h="639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Regulace jalového výkonu (čl.21 odst. 3d)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</a:tr>
              <a:tr h="639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Příspěvek Q nebo P výkonu při poruchách (čl. 21 odst. 3e)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</a:tr>
              <a:tr h="5704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Tlumení výkonových oscilací (čl.22 odst. 3f)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 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>
                          <a:effectLst/>
                        </a:rPr>
                        <a:t>X</a:t>
                      </a:r>
                      <a:endParaRPr lang="cs-CZ" sz="3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cap="all" dirty="0">
                          <a:effectLst/>
                        </a:rPr>
                        <a:t>x</a:t>
                      </a:r>
                      <a:endParaRPr lang="cs-CZ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2" marR="56462" marT="951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4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89200" y="1386186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BF2A34"/>
                </a:solidFill>
                <a:latin typeface="Arial (Nadpisy)"/>
              </a:rPr>
              <a:t>Uvážená </a:t>
            </a:r>
            <a:r>
              <a:rPr lang="cs-CZ" dirty="0">
                <a:solidFill>
                  <a:srgbClr val="BF2A34"/>
                </a:solidFill>
                <a:latin typeface="Arial (Nadpisy)"/>
              </a:rPr>
              <a:t>k</a:t>
            </a:r>
            <a:r>
              <a:rPr lang="cs-CZ" dirty="0" smtClean="0">
                <a:solidFill>
                  <a:srgbClr val="BF2A34"/>
                </a:solidFill>
                <a:latin typeface="Arial (Nadpisy)"/>
              </a:rPr>
              <a:t>ritéria </a:t>
            </a:r>
            <a:r>
              <a:rPr lang="cs-CZ" dirty="0">
                <a:solidFill>
                  <a:srgbClr val="BF2A34"/>
                </a:solidFill>
                <a:latin typeface="Arial (Nadpisy)"/>
              </a:rPr>
              <a:t>pro </a:t>
            </a:r>
            <a:r>
              <a:rPr lang="cs-CZ" dirty="0" smtClean="0">
                <a:solidFill>
                  <a:srgbClr val="BF2A34"/>
                </a:solidFill>
                <a:latin typeface="Arial (Nadpisy)"/>
              </a:rPr>
              <a:t>definování kategorií</a:t>
            </a:r>
            <a:endParaRPr lang="cs-CZ" dirty="0">
              <a:solidFill>
                <a:srgbClr val="BF2A34"/>
              </a:solidFill>
              <a:latin typeface="Arial (Nadpisy)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9200" y="2898186"/>
            <a:ext cx="22609181" cy="99178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400" dirty="0" smtClean="0"/>
              <a:t>Stávající </a:t>
            </a:r>
            <a:r>
              <a:rPr lang="cs-CZ" sz="4400" dirty="0"/>
              <a:t>vlastnosti soustavy s ohledem na rozvoj a vývoj elektrizační soustavy (tj. větší podíl integrace obnovitelných zdrojů, větší podíl decentrální výroby elektrické energie a větší podíl nesynchronních výrobních modulů v elektrizační </a:t>
            </a:r>
            <a:r>
              <a:rPr lang="cs-CZ" sz="4400" dirty="0" smtClean="0"/>
              <a:t>soustavě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S</a:t>
            </a:r>
            <a:r>
              <a:rPr lang="cs-CZ" sz="4400" dirty="0" smtClean="0"/>
              <a:t>oučasné </a:t>
            </a:r>
            <a:r>
              <a:rPr lang="cs-CZ" sz="4400" dirty="0"/>
              <a:t>požadavky na zajištění bezpečnosti provozu národní </a:t>
            </a:r>
            <a:r>
              <a:rPr lang="cs-CZ" sz="4400" dirty="0" smtClean="0"/>
              <a:t>soustavy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 smtClean="0"/>
              <a:t>Zajištění </a:t>
            </a:r>
            <a:r>
              <a:rPr lang="cs-CZ" sz="4400" dirty="0"/>
              <a:t>bezpečného provozu v rámci synchronně propojené elektrizační soustavy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b="1" u="sng" dirty="0"/>
              <a:t>Rozvojový scénář dle státní energetické koncepce SEK</a:t>
            </a:r>
          </a:p>
        </p:txBody>
      </p:sp>
    </p:spTree>
    <p:extLst>
      <p:ext uri="{BB962C8B-B14F-4D97-AF65-F5344CB8AC3E}">
        <p14:creationId xmlns:p14="http://schemas.microsoft.com/office/powerpoint/2010/main" val="195893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89200" y="1386186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BF2A34"/>
                </a:solidFill>
                <a:latin typeface="Arial (Nadpisy)"/>
              </a:rPr>
              <a:t>Prahové hodnoty pro kategorie výrobních modulů </a:t>
            </a:r>
            <a:endParaRPr lang="cs-CZ" dirty="0">
              <a:solidFill>
                <a:srgbClr val="BF2A34"/>
              </a:solidFill>
              <a:latin typeface="Arial (Nadpisy)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9200" y="2898186"/>
            <a:ext cx="22609181" cy="99178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400" dirty="0"/>
              <a:t>A1 – 800 W – pevně stanovená hodnota NC </a:t>
            </a:r>
            <a:r>
              <a:rPr lang="cs-CZ" sz="4400" dirty="0" err="1" smtClean="0"/>
              <a:t>RfG</a:t>
            </a:r>
            <a:endParaRPr lang="cs-CZ" sz="4400" dirty="0" smtClean="0"/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A2 – 11kW – dle požadavků na </a:t>
            </a:r>
            <a:r>
              <a:rPr lang="cs-CZ" sz="4400" dirty="0" err="1"/>
              <a:t>mikrogenerátory</a:t>
            </a:r>
            <a:r>
              <a:rPr lang="cs-CZ" sz="4400" dirty="0"/>
              <a:t> (ČSN – </a:t>
            </a:r>
            <a:r>
              <a:rPr lang="cs-CZ" sz="4400" dirty="0" err="1"/>
              <a:t>stat</a:t>
            </a:r>
            <a:r>
              <a:rPr lang="cs-CZ" sz="4400" dirty="0"/>
              <a:t>. normy</a:t>
            </a:r>
            <a:r>
              <a:rPr lang="cs-CZ" sz="4400" dirty="0" smtClean="0"/>
              <a:t>)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B1 – 100 kW – vybavení zdrojů terminálem pro dispečerské řízení (EZ</a:t>
            </a:r>
            <a:r>
              <a:rPr lang="cs-CZ" sz="4400" dirty="0" smtClean="0"/>
              <a:t>*)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B2 – 1MW – doporučená hranice dle NC </a:t>
            </a:r>
            <a:r>
              <a:rPr lang="cs-CZ" sz="4400" dirty="0" err="1" smtClean="0"/>
              <a:t>RfG</a:t>
            </a:r>
            <a:endParaRPr lang="cs-CZ" sz="4400" dirty="0" smtClean="0"/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C – 30 MW – poskytování podpůrných služeb (EZ</a:t>
            </a:r>
            <a:r>
              <a:rPr lang="cs-CZ" sz="4400" dirty="0" smtClean="0"/>
              <a:t>*)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D – 75 MW – doporučená hranice dle NC </a:t>
            </a:r>
            <a:r>
              <a:rPr lang="cs-CZ" sz="4400" dirty="0" err="1"/>
              <a:t>RfG</a:t>
            </a:r>
            <a:endParaRPr lang="cs-CZ" sz="4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89200" y="12441576"/>
            <a:ext cx="15193688" cy="74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*dle §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23 zákona č. 458/2000 Sb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 – odstavec 2p) a 2d)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79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89200" y="1944000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>
                <a:latin typeface="Arial (Nadpisy)"/>
              </a:rPr>
              <a:t>Proces veřejné konzultace v ČR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89200" y="3456000"/>
            <a:ext cx="21818349" cy="928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400" dirty="0"/>
              <a:t>Dle čl.5 odst.3 NC </a:t>
            </a:r>
            <a:r>
              <a:rPr lang="cs-CZ" sz="4400" dirty="0" err="1"/>
              <a:t>RfG</a:t>
            </a:r>
            <a:r>
              <a:rPr lang="cs-CZ" sz="4400" dirty="0"/>
              <a:t> provede VKP </a:t>
            </a:r>
            <a:r>
              <a:rPr lang="cs-CZ" sz="4400" dirty="0" smtClean="0"/>
              <a:t>ČEPS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Vypořádání připomínek provede a zveřejní ČEPS (dle čl.10 NC </a:t>
            </a:r>
            <a:r>
              <a:rPr lang="cs-CZ" sz="4400" dirty="0" err="1"/>
              <a:t>RfG</a:t>
            </a:r>
            <a:r>
              <a:rPr lang="cs-CZ" sz="4400" dirty="0" smtClean="0"/>
              <a:t>)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ČEPS uspořádá informační workshop ohledně předmětu </a:t>
            </a:r>
            <a:r>
              <a:rPr lang="cs-CZ" sz="4400" dirty="0" smtClean="0"/>
              <a:t>VKP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Oznámení VKP na stránkách ČEPS, </a:t>
            </a:r>
            <a:r>
              <a:rPr lang="cs-CZ" sz="4400" dirty="0" smtClean="0"/>
              <a:t>ERÚ, MPO </a:t>
            </a:r>
            <a:r>
              <a:rPr lang="cs-CZ" sz="4400" dirty="0"/>
              <a:t>a e-mailem hlavním </a:t>
            </a:r>
            <a:r>
              <a:rPr lang="cs-CZ" sz="4400" dirty="0" smtClean="0"/>
              <a:t>dotčeným subjektům</a:t>
            </a:r>
            <a:endParaRPr lang="cs-CZ" sz="4400" dirty="0"/>
          </a:p>
          <a:p>
            <a:endParaRPr lang="cs-CZ" sz="4400" dirty="0"/>
          </a:p>
          <a:p>
            <a:endParaRPr lang="cs-CZ" sz="4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47476578"/>
              </p:ext>
            </p:extLst>
          </p:nvPr>
        </p:nvGraphicFramePr>
        <p:xfrm>
          <a:off x="1969245" y="9523090"/>
          <a:ext cx="2109834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2309560" y="11875926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cs-CZ" sz="4400" dirty="0" smtClean="0">
                <a:solidFill>
                  <a:prstClr val="black"/>
                </a:solidFill>
                <a:latin typeface="Calibri"/>
              </a:rPr>
              <a:t>24.4.2017</a:t>
            </a:r>
            <a:endParaRPr lang="cs-CZ" sz="4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937797" y="11875926"/>
            <a:ext cx="298011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5.5.2017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453935" y="11868231"/>
            <a:ext cx="2715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cs-CZ" sz="4400" dirty="0" smtClean="0">
                <a:solidFill>
                  <a:prstClr val="black"/>
                </a:solidFill>
                <a:latin typeface="Calibri"/>
              </a:rPr>
              <a:t>4.6.2017</a:t>
            </a:r>
            <a:endParaRPr lang="cs-CZ" sz="4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55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89200" y="1944000"/>
            <a:ext cx="22608000" cy="1512000"/>
          </a:xfrm>
        </p:spPr>
        <p:txBody>
          <a:bodyPr/>
          <a:lstStyle/>
          <a:p>
            <a:r>
              <a:rPr lang="cs-CZ" dirty="0" smtClean="0"/>
              <a:t>Kritéria </a:t>
            </a:r>
            <a:r>
              <a:rPr lang="cs-CZ" dirty="0"/>
              <a:t>veřejné </a:t>
            </a:r>
            <a:r>
              <a:rPr lang="cs-CZ" dirty="0" smtClean="0"/>
              <a:t>konzultace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89200" y="3114378"/>
            <a:ext cx="22608000" cy="100091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cs-CZ" sz="4400" b="1" dirty="0" smtClean="0"/>
              <a:t>Forma připomínek: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cs-CZ" sz="4400" dirty="0" smtClean="0"/>
              <a:t>zaslat </a:t>
            </a:r>
            <a:r>
              <a:rPr lang="cs-CZ" sz="4400" dirty="0"/>
              <a:t>připomínky v českém či anglickém jazyce, a </a:t>
            </a:r>
            <a:r>
              <a:rPr lang="cs-CZ" sz="4400" dirty="0" smtClean="0"/>
              <a:t>to v </a:t>
            </a:r>
            <a:r>
              <a:rPr lang="cs-CZ" sz="4400" dirty="0"/>
              <a:t>následující formě:</a:t>
            </a:r>
          </a:p>
          <a:p>
            <a:pPr lvl="2">
              <a:lnSpc>
                <a:spcPct val="150000"/>
              </a:lnSpc>
              <a:buClr>
                <a:srgbClr val="C00000"/>
              </a:buClr>
            </a:pPr>
            <a:r>
              <a:rPr lang="cs-CZ" sz="4400" dirty="0"/>
              <a:t>připomínka;</a:t>
            </a:r>
          </a:p>
          <a:p>
            <a:pPr lvl="2">
              <a:lnSpc>
                <a:spcPct val="150000"/>
              </a:lnSpc>
              <a:buClr>
                <a:srgbClr val="C00000"/>
              </a:buClr>
            </a:pPr>
            <a:r>
              <a:rPr lang="cs-CZ" sz="4400" dirty="0"/>
              <a:t>odůvodnění této připomínky; </a:t>
            </a:r>
          </a:p>
          <a:p>
            <a:pPr lvl="2">
              <a:lnSpc>
                <a:spcPct val="150000"/>
              </a:lnSpc>
              <a:buClr>
                <a:srgbClr val="C00000"/>
              </a:buClr>
            </a:pPr>
            <a:r>
              <a:rPr lang="cs-CZ" sz="4400" dirty="0"/>
              <a:t>návrh promítnutí připomínky do </a:t>
            </a:r>
            <a:r>
              <a:rPr lang="cs-CZ" sz="4400" dirty="0" smtClean="0"/>
              <a:t>návrhu</a:t>
            </a:r>
          </a:p>
          <a:p>
            <a:pPr lvl="2">
              <a:lnSpc>
                <a:spcPct val="150000"/>
              </a:lnSpc>
              <a:buClr>
                <a:srgbClr val="C00000"/>
              </a:buClr>
            </a:pPr>
            <a:endParaRPr lang="cs-CZ" sz="4400" dirty="0" smtClean="0"/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cs-CZ" sz="4400" b="1" dirty="0" smtClean="0"/>
              <a:t>Termín připomínek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pl-PL" sz="4400" b="1" dirty="0" smtClean="0"/>
              <a:t>do </a:t>
            </a:r>
            <a:r>
              <a:rPr lang="pl-PL" sz="4400" b="1" dirty="0"/>
              <a:t>4. června 2017 </a:t>
            </a:r>
            <a:r>
              <a:rPr lang="pl-PL" sz="4400" dirty="0"/>
              <a:t>(23:59) </a:t>
            </a:r>
          </a:p>
          <a:p>
            <a:pPr marL="864000" lvl="1" indent="0">
              <a:lnSpc>
                <a:spcPct val="150000"/>
              </a:lnSpc>
              <a:buClr>
                <a:srgbClr val="C00000"/>
              </a:buClr>
              <a:buNone/>
            </a:pPr>
            <a:endParaRPr lang="pl-PL" sz="4400" dirty="0"/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pl-PL" sz="4400" b="1" dirty="0" smtClean="0"/>
              <a:t>Kam zaslat připomínky</a:t>
            </a:r>
            <a:endParaRPr lang="pl-PL" sz="4400" dirty="0" smtClean="0"/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pl-PL" sz="4400" dirty="0" smtClean="0">
                <a:hlinkClick r:id="rId2"/>
              </a:rPr>
              <a:t>konzultace@ceps.cz</a:t>
            </a:r>
            <a:r>
              <a:rPr lang="pl-PL" sz="4400" dirty="0"/>
              <a:t>. </a:t>
            </a:r>
            <a:endParaRPr lang="cs-CZ" sz="4400" dirty="0"/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24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89200" y="1386186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Závěr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9324" y="-296875"/>
            <a:ext cx="369439" cy="150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2901" tIns="91451" rIns="182901" bIns="91451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8601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889200" y="3445639"/>
            <a:ext cx="22608000" cy="9288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FF0000"/>
                </a:solidFill>
              </a:rPr>
              <a:t>Kodex </a:t>
            </a:r>
            <a:r>
              <a:rPr lang="cs-CZ" sz="4400" dirty="0" smtClean="0">
                <a:solidFill>
                  <a:srgbClr val="FF0000"/>
                </a:solidFill>
              </a:rPr>
              <a:t>NC </a:t>
            </a:r>
            <a:r>
              <a:rPr lang="cs-CZ" sz="4400" dirty="0" err="1" smtClean="0">
                <a:solidFill>
                  <a:srgbClr val="FF0000"/>
                </a:solidFill>
              </a:rPr>
              <a:t>RfG</a:t>
            </a:r>
            <a:r>
              <a:rPr lang="cs-CZ" sz="4400" dirty="0" smtClean="0">
                <a:solidFill>
                  <a:srgbClr val="FF0000"/>
                </a:solidFill>
              </a:rPr>
              <a:t> vstoupil v platnost dne 17.5.2016</a:t>
            </a:r>
          </a:p>
          <a:p>
            <a:endParaRPr lang="cs-CZ" sz="4400" dirty="0">
              <a:solidFill>
                <a:srgbClr val="FF0000"/>
              </a:solidFill>
            </a:endParaRPr>
          </a:p>
          <a:p>
            <a:r>
              <a:rPr lang="cs-CZ" sz="4400" dirty="0">
                <a:solidFill>
                  <a:srgbClr val="FF0000"/>
                </a:solidFill>
              </a:rPr>
              <a:t>Nařízení Evropské komise je nadřazeno pravidlům provozování soustavy i zákonům </a:t>
            </a:r>
            <a:r>
              <a:rPr lang="cs-CZ" sz="4400" dirty="0" smtClean="0">
                <a:solidFill>
                  <a:srgbClr val="FF0000"/>
                </a:solidFill>
              </a:rPr>
              <a:t>ČR</a:t>
            </a:r>
          </a:p>
          <a:p>
            <a:endParaRPr lang="cs-CZ" sz="4400" dirty="0">
              <a:solidFill>
                <a:srgbClr val="FF0000"/>
              </a:solidFill>
            </a:endParaRPr>
          </a:p>
          <a:p>
            <a:r>
              <a:rPr lang="cs-CZ" sz="4400" dirty="0">
                <a:solidFill>
                  <a:srgbClr val="FF0000"/>
                </a:solidFill>
              </a:rPr>
              <a:t>Povinnost implementovat nařízení do 2 let od vstupu v platnost -&gt; do 3 let účinnost implementovaných </a:t>
            </a:r>
            <a:r>
              <a:rPr lang="cs-CZ" sz="4400" dirty="0" smtClean="0">
                <a:solidFill>
                  <a:srgbClr val="FF0000"/>
                </a:solidFill>
              </a:rPr>
              <a:t>požadavků</a:t>
            </a:r>
          </a:p>
          <a:p>
            <a:endParaRPr lang="cs-CZ" sz="4400" dirty="0" smtClean="0">
              <a:solidFill>
                <a:srgbClr val="FF0000"/>
              </a:solidFill>
            </a:endParaRPr>
          </a:p>
          <a:p>
            <a:r>
              <a:rPr lang="cs-CZ" sz="4400" dirty="0" smtClean="0">
                <a:solidFill>
                  <a:srgbClr val="FF0000"/>
                </a:solidFill>
              </a:rPr>
              <a:t>Při stanovování kategorií výrobních modulů musí ČEPS provést veřejnou konzultaci</a:t>
            </a:r>
          </a:p>
          <a:p>
            <a:endParaRPr lang="cs-CZ" sz="4400" dirty="0" smtClean="0">
              <a:solidFill>
                <a:srgbClr val="FF0000"/>
              </a:solidFill>
            </a:endParaRPr>
          </a:p>
          <a:p>
            <a:r>
              <a:rPr lang="cs-CZ" sz="4400" dirty="0" smtClean="0">
                <a:solidFill>
                  <a:srgbClr val="FF0000"/>
                </a:solidFill>
              </a:rPr>
              <a:t>Návrh na změnu hranic jednotlivých kategorií může být předložen nejdříve po 3 letech od předchozího návrhu</a:t>
            </a:r>
          </a:p>
          <a:p>
            <a:endParaRPr lang="cs-CZ" sz="4400" dirty="0" smtClean="0">
              <a:solidFill>
                <a:srgbClr val="FF0000"/>
              </a:solidFill>
            </a:endParaRPr>
          </a:p>
          <a:p>
            <a:r>
              <a:rPr lang="cs-CZ" sz="4400" dirty="0" smtClean="0">
                <a:solidFill>
                  <a:srgbClr val="FF0000"/>
                </a:solidFill>
              </a:rPr>
              <a:t>Změní prahových hodnot neovlivňuje již zařazené výrobního modulu a přesun do nových kategorií</a:t>
            </a:r>
          </a:p>
          <a:p>
            <a:endParaRPr lang="cs-CZ" sz="4400" dirty="0">
              <a:solidFill>
                <a:srgbClr val="FF0000"/>
              </a:solidFill>
            </a:endParaRPr>
          </a:p>
          <a:p>
            <a:r>
              <a:rPr lang="cs-CZ" sz="4400" dirty="0" smtClean="0">
                <a:solidFill>
                  <a:srgbClr val="FF0000"/>
                </a:solidFill>
              </a:rPr>
              <a:t>Ukončení veřejného konzultačního procesu je </a:t>
            </a:r>
            <a:r>
              <a:rPr lang="cs-CZ" sz="4400" b="1" u="sng" dirty="0" smtClean="0">
                <a:solidFill>
                  <a:srgbClr val="FF0000"/>
                </a:solidFill>
              </a:rPr>
              <a:t>4.6.2017 v 23:59</a:t>
            </a:r>
            <a:endParaRPr lang="cs-CZ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dirty="0"/>
              <a:t>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Ing. </a:t>
            </a:r>
            <a:r>
              <a:rPr lang="cs-CZ" dirty="0" smtClean="0"/>
              <a:t>Oldřich Rychlý</a:t>
            </a:r>
          </a:p>
          <a:p>
            <a:r>
              <a:rPr lang="cs-CZ" dirty="0" smtClean="0"/>
              <a:t>rychly@ceps.cz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9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89200" y="1944000"/>
            <a:ext cx="22608000" cy="1512000"/>
          </a:xfrm>
        </p:spPr>
        <p:txBody>
          <a:bodyPr/>
          <a:lstStyle/>
          <a:p>
            <a:r>
              <a:rPr lang="cs-CZ" dirty="0" smtClean="0">
                <a:latin typeface="Arial (Nadpisy)"/>
              </a:rPr>
              <a:t>Obsah</a:t>
            </a:r>
            <a:endParaRPr lang="cs-CZ" dirty="0">
              <a:latin typeface="Arial (Nadpisy)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18267621"/>
              </p:ext>
            </p:extLst>
          </p:nvPr>
        </p:nvGraphicFramePr>
        <p:xfrm>
          <a:off x="2041252" y="3546426"/>
          <a:ext cx="18146017" cy="943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15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89490" y="3240376"/>
            <a:ext cx="15409783" cy="83099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0"/>
              </a:spcAft>
              <a:buClr>
                <a:srgbClr val="676767"/>
              </a:buClr>
              <a:buSzPct val="100000"/>
              <a:tabLst>
                <a:tab pos="720072" algn="l"/>
              </a:tabLst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Stanoviska v této prezentaci uvedená či ji doprovázející při ústním podání představují toliko osobní názory autora a nejsou úplným a uceleným výkladem přednášejícího jako odborníka. </a:t>
            </a:r>
          </a:p>
          <a:p>
            <a:pPr>
              <a:spcAft>
                <a:spcPts val="2000"/>
              </a:spcAft>
              <a:buClr>
                <a:srgbClr val="676767"/>
              </a:buClr>
              <a:buSzPct val="100000"/>
              <a:tabLst>
                <a:tab pos="720072" algn="l"/>
              </a:tabLst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Informace a rady z této prezentace vyplývající jsou toliko ilustrativní povahy, upravené pro pedagogické účely, a nemají za cíl směrovat posluchače </a:t>
            </a:r>
            <a:b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či čtenáře k určitému jednání či nekonání či jej dokonce radou poškozovat. </a:t>
            </a:r>
          </a:p>
          <a:p>
            <a:pPr>
              <a:spcAft>
                <a:spcPts val="2000"/>
              </a:spcAft>
              <a:buClr>
                <a:srgbClr val="676767"/>
              </a:buClr>
              <a:buSzPct val="100000"/>
              <a:tabLst>
                <a:tab pos="720072" algn="l"/>
              </a:tabLst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Tato prezentace může obsahovat informace podávané v odhadu, nadsázce </a:t>
            </a:r>
            <a:b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či žertu, jakož i jinak nikoliv vážně míněná sdělení. Graficky ztvárněná forma prezentace je z povahy věci komponována heslovitě, útržkovitě a v náznacích a nelze ji tedy vykládat toliko podle tohoto grafického ztvárnění. </a:t>
            </a:r>
          </a:p>
          <a:p>
            <a:pPr>
              <a:spcAft>
                <a:spcPts val="2000"/>
              </a:spcAft>
              <a:buClr>
                <a:srgbClr val="676767"/>
              </a:buClr>
              <a:buSzPct val="100000"/>
              <a:tabLst>
                <a:tab pos="720072" algn="l"/>
              </a:tabLst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Přednášející zároveň prohlašuje, že nemá v úmyslu udílet  touto prezentací komukoliv vědomě nesprávné, neúplné či dokonce škodlivé informace </a:t>
            </a:r>
            <a:b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nebo rady ve smyslu § 2950 zákona č. 89/2012 Sb., občanský zákoník, </a:t>
            </a:r>
            <a:b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v platném znění.</a:t>
            </a:r>
            <a:endParaRPr lang="cs-CZ" sz="86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89489" y="1706723"/>
            <a:ext cx="15914754" cy="8311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5401" dirty="0" err="1" smtClean="0">
                <a:solidFill>
                  <a:srgbClr val="BF2A34"/>
                </a:solidFill>
                <a:latin typeface="Arial Black" panose="020B0A04020102020204" pitchFamily="34" charset="0"/>
              </a:rPr>
              <a:t>Disclaimer</a:t>
            </a:r>
            <a:endParaRPr lang="cs-CZ" sz="5401" dirty="0">
              <a:solidFill>
                <a:srgbClr val="BF2A34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 (Nadpisy)"/>
              </a:rPr>
              <a:t>Organizační záležitosti workshopu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61133" y="3546426"/>
            <a:ext cx="22681264" cy="87849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685869" marR="0" indent="-685869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76767"/>
              </a:buClr>
              <a:buSzPct val="100000"/>
              <a:buFont typeface="Arial" panose="020B0604020202020204" pitchFamily="34" charset="0"/>
              <a:buChar char="■"/>
              <a:tabLst>
                <a:tab pos="720072" algn="l"/>
              </a:tabLs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24122" marR="0" indent="-504050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97840" marR="0" indent="-571557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068" marR="0" indent="0" algn="l" defTabSz="18289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657966" indent="0" algn="ctr" defTabSz="2177461" rtl="0" eaLnBrk="1" latinLnBrk="0" hangingPunct="1">
              <a:lnSpc>
                <a:spcPts val="4440"/>
              </a:lnSpc>
              <a:spcBef>
                <a:spcPts val="0"/>
              </a:spcBef>
              <a:buClr>
                <a:schemeClr val="bg2"/>
              </a:buClr>
              <a:buFont typeface="Wingdings 2" panose="05020102010507070707" pitchFamily="18" charset="2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572457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5486949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6401440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7315932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Prezentace cca 30 min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Otázky a diskuze cca 1 hod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Předpokládaná délka workshopu 2 hodiny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cs-CZ" sz="4400" dirty="0" smtClean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Důvod setkání – VKP (webové stránky -&gt; dokument, </a:t>
            </a:r>
            <a:r>
              <a:rPr lang="cs-CZ" sz="4400" dirty="0" err="1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info</a:t>
            </a:r>
            <a:r>
              <a:rPr lang="cs-CZ" sz="44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4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také na stránkách MPO, ERÚ)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Obsah setkání - co se dnes dozvíte: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 smtClean="0">
                <a:ea typeface="Verdana" panose="020B0604030504040204" pitchFamily="34" charset="0"/>
                <a:cs typeface="Verdana" panose="020B0604030504040204" pitchFamily="34" charset="0"/>
              </a:rPr>
              <a:t>Povinnost Nařízení </a:t>
            </a:r>
            <a:r>
              <a:rPr lang="cs-CZ" sz="4100" dirty="0">
                <a:ea typeface="Verdana" panose="020B0604030504040204" pitchFamily="34" charset="0"/>
                <a:cs typeface="Verdana" panose="020B0604030504040204" pitchFamily="34" charset="0"/>
              </a:rPr>
              <a:t>Komise (EU) </a:t>
            </a:r>
            <a:r>
              <a:rPr lang="cs-CZ" sz="4100" dirty="0" smtClean="0">
                <a:ea typeface="Verdana" panose="020B0604030504040204" pitchFamily="34" charset="0"/>
                <a:cs typeface="Verdana" panose="020B0604030504040204" pitchFamily="34" charset="0"/>
              </a:rPr>
              <a:t>631/2016 -&gt; pro koho platí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 smtClean="0">
                <a:ea typeface="Verdana" panose="020B0604030504040204" pitchFamily="34" charset="0"/>
                <a:cs typeface="Verdana" panose="020B0604030504040204" pitchFamily="34" charset="0"/>
              </a:rPr>
              <a:t>Technické požadavky na výrobní moduly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 smtClean="0">
                <a:ea typeface="Verdana" panose="020B0604030504040204" pitchFamily="34" charset="0"/>
                <a:cs typeface="Verdana" panose="020B0604030504040204" pitchFamily="34" charset="0"/>
              </a:rPr>
              <a:t>Tabulka členění výrobních modulů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 smtClean="0">
                <a:ea typeface="Verdana" panose="020B0604030504040204" pitchFamily="34" charset="0"/>
                <a:cs typeface="Verdana" panose="020B0604030504040204" pitchFamily="34" charset="0"/>
              </a:rPr>
              <a:t>Kritéria VKP </a:t>
            </a:r>
          </a:p>
        </p:txBody>
      </p:sp>
    </p:spTree>
    <p:extLst>
      <p:ext uri="{BB962C8B-B14F-4D97-AF65-F5344CB8AC3E}">
        <p14:creationId xmlns:p14="http://schemas.microsoft.com/office/powerpoint/2010/main" val="23217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441696" y="839592"/>
            <a:ext cx="20453125" cy="1663393"/>
          </a:xfrm>
        </p:spPr>
        <p:txBody>
          <a:bodyPr/>
          <a:lstStyle/>
          <a:p>
            <a:r>
              <a:rPr lang="cs-CZ" dirty="0" smtClean="0">
                <a:latin typeface="Arial (Nadpisy)"/>
              </a:rPr>
              <a:t>Informace o veřejné konzultaci</a:t>
            </a:r>
            <a:endParaRPr lang="cs-CZ" dirty="0">
              <a:latin typeface="Arial (Nadpisy)"/>
            </a:endParaRPr>
          </a:p>
        </p:txBody>
      </p:sp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772" y="2659842"/>
            <a:ext cx="12544890" cy="10750878"/>
          </a:xfrm>
          <a:prstGeom prst="rect">
            <a:avLst/>
          </a:prstGeom>
        </p:spPr>
      </p:pic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581" y="2119107"/>
            <a:ext cx="10499439" cy="11291613"/>
          </a:xfrm>
          <a:prstGeom prst="rect">
            <a:avLst/>
          </a:prstGeom>
        </p:spPr>
      </p:pic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63" y="2184107"/>
            <a:ext cx="13154458" cy="11011937"/>
          </a:xfrm>
          <a:prstGeom prst="rect">
            <a:avLst/>
          </a:prstGeom>
        </p:spPr>
      </p:pic>
      <p:pic>
        <p:nvPicPr>
          <p:cNvPr id="11" name="Obrázek 10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830" y="1955068"/>
            <a:ext cx="12777976" cy="1145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8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12475" y="1530202"/>
            <a:ext cx="15914754" cy="10618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ct val="0"/>
              </a:spcBef>
              <a:buNone/>
              <a:defRPr sz="6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Úvod k evropské </a:t>
            </a:r>
            <a:r>
              <a:rPr lang="cs-CZ" dirty="0" smtClean="0"/>
              <a:t>legislativě (1)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89200" y="2898186"/>
            <a:ext cx="22609181" cy="99178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685869" marR="0" indent="-685869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76767"/>
              </a:buClr>
              <a:buSzPct val="100000"/>
              <a:buFont typeface="Arial" panose="020B0604020202020204" pitchFamily="34" charset="0"/>
              <a:buChar char="■"/>
              <a:tabLst>
                <a:tab pos="720072" algn="l"/>
              </a:tabLs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24122" marR="0" indent="-504050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97840" marR="0" indent="-571557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068" marR="0" indent="0" algn="l" defTabSz="18289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657966" indent="0" algn="ctr" defTabSz="2177461" rtl="0" eaLnBrk="1" latinLnBrk="0" hangingPunct="1">
              <a:lnSpc>
                <a:spcPts val="4440"/>
              </a:lnSpc>
              <a:spcBef>
                <a:spcPts val="0"/>
              </a:spcBef>
              <a:buClr>
                <a:schemeClr val="bg2"/>
              </a:buClr>
              <a:buFont typeface="Wingdings 2" panose="05020102010507070707" pitchFamily="18" charset="2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572457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5486949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6401440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7315932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/>
              <a:t>Vývoj a rozvoj soustavy      vznik nových pravidel (NC</a:t>
            </a:r>
            <a:r>
              <a:rPr lang="cs-CZ" sz="4400" dirty="0" smtClean="0"/>
              <a:t>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cs-CZ" sz="44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/>
              <a:t>Povinnost implementace v členských </a:t>
            </a:r>
            <a:r>
              <a:rPr lang="cs-CZ" sz="4400" dirty="0" smtClean="0"/>
              <a:t>státech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cs-CZ" sz="44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/>
              <a:t>Implementací kodexů se zajistí vyšší: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Spolehlivost </a:t>
            </a:r>
            <a:r>
              <a:rPr lang="cs-CZ" sz="4100" dirty="0" smtClean="0"/>
              <a:t>provozu</a:t>
            </a:r>
            <a:endParaRPr lang="cs-CZ" sz="4100" dirty="0"/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Integrace soustavy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Efektivnost provozu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Konkurenceschopnost trhu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Bezpečnost dodávek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Jednotnost podmínek pro připojení k </a:t>
            </a:r>
            <a:r>
              <a:rPr lang="cs-CZ" sz="4100" dirty="0" smtClean="0"/>
              <a:t>ES (efektivní jednotný trh s elektřinou)</a:t>
            </a:r>
            <a:endParaRPr lang="cs-CZ" sz="4100" dirty="0"/>
          </a:p>
        </p:txBody>
      </p:sp>
      <p:sp>
        <p:nvSpPr>
          <p:cNvPr id="6" name="Šipka doprava 5"/>
          <p:cNvSpPr/>
          <p:nvPr/>
        </p:nvSpPr>
        <p:spPr>
          <a:xfrm>
            <a:off x="7729885" y="3114378"/>
            <a:ext cx="432048" cy="424167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12475" y="1530202"/>
            <a:ext cx="15914754" cy="10618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ct val="0"/>
              </a:spcBef>
              <a:buNone/>
              <a:defRPr sz="6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Úvod k evropské </a:t>
            </a:r>
            <a:r>
              <a:rPr lang="cs-CZ" dirty="0" smtClean="0"/>
              <a:t>legislativě (2)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89200" y="2898186"/>
            <a:ext cx="22609181" cy="99178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685869" marR="0" indent="-685869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76767"/>
              </a:buClr>
              <a:buSzPct val="100000"/>
              <a:buFont typeface="Arial" panose="020B0604020202020204" pitchFamily="34" charset="0"/>
              <a:buChar char="■"/>
              <a:tabLst>
                <a:tab pos="720072" algn="l"/>
              </a:tabLs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24122" marR="0" indent="-504050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97840" marR="0" indent="-571557" algn="l" defTabSz="1828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"/>
              <a:tabLst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068" marR="0" indent="0" algn="l" defTabSz="18289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657966" indent="0" algn="ctr" defTabSz="2177461" rtl="0" eaLnBrk="1" latinLnBrk="0" hangingPunct="1">
              <a:lnSpc>
                <a:spcPts val="4440"/>
              </a:lnSpc>
              <a:spcBef>
                <a:spcPts val="0"/>
              </a:spcBef>
              <a:buClr>
                <a:schemeClr val="bg2"/>
              </a:buClr>
              <a:buFont typeface="Wingdings 2" panose="05020102010507070707" pitchFamily="18" charset="2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572457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5486949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6401440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7315932" indent="0" algn="ctr" defTabSz="217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/>
              <a:t>Se zajištěním těchto cílů souvisí definování:</a:t>
            </a:r>
          </a:p>
          <a:p>
            <a:pPr lvl="1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připojovacích podmínek (NC </a:t>
            </a:r>
            <a:r>
              <a:rPr lang="cs-CZ" sz="4100" dirty="0" err="1"/>
              <a:t>RfG</a:t>
            </a:r>
            <a:r>
              <a:rPr lang="cs-CZ" sz="4100" dirty="0"/>
              <a:t>, NC DCC, NC HVDC)</a:t>
            </a:r>
          </a:p>
          <a:p>
            <a:pPr lvl="1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provozních podmínek a příprava provozu (SO GL)</a:t>
            </a:r>
          </a:p>
          <a:p>
            <a:pPr lvl="1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obrany a obnovy soustavy při narušení provozních limitů (NC ER)</a:t>
            </a:r>
          </a:p>
          <a:p>
            <a:pPr lvl="1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přidělování přeshraniční kapacity a řízení přetížení na denní </a:t>
            </a:r>
            <a:r>
              <a:rPr lang="cs-CZ" sz="4100" dirty="0" smtClean="0"/>
              <a:t>/ vnitrodenní </a:t>
            </a:r>
            <a:r>
              <a:rPr lang="cs-CZ" sz="4100" dirty="0"/>
              <a:t>úrovni (CACM GL)</a:t>
            </a:r>
          </a:p>
          <a:p>
            <a:pPr lvl="1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přidělování dlouhodobých kapacit (FCA GL)</a:t>
            </a:r>
          </a:p>
          <a:p>
            <a:pPr lvl="1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100" dirty="0"/>
              <a:t>zajištění výkonové rovnováhy ve všech časových horizontech (EB GL)</a:t>
            </a:r>
          </a:p>
        </p:txBody>
      </p:sp>
    </p:spTree>
    <p:extLst>
      <p:ext uri="{BB962C8B-B14F-4D97-AF65-F5344CB8AC3E}">
        <p14:creationId xmlns:p14="http://schemas.microsoft.com/office/powerpoint/2010/main" val="13088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89200" y="1386186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Úvod </a:t>
            </a:r>
            <a:r>
              <a:rPr lang="cs-CZ" dirty="0" smtClean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k NC </a:t>
            </a:r>
            <a:r>
              <a:rPr lang="cs-CZ" dirty="0" err="1" smtClean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RfG</a:t>
            </a:r>
            <a:r>
              <a:rPr lang="cs-CZ" dirty="0" smtClean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cs-CZ" dirty="0" smtClean="0">
                <a:solidFill>
                  <a:srgbClr val="BF2A34"/>
                </a:solidFill>
                <a:latin typeface="Arial (Nadpisy)"/>
              </a:rPr>
              <a:t>Nařízení Komise (EU) </a:t>
            </a:r>
            <a:r>
              <a:rPr lang="cs-CZ" dirty="0" smtClean="0">
                <a:solidFill>
                  <a:srgbClr val="BF2A34"/>
                </a:solidFill>
                <a:latin typeface="Arial (Nadpisy)"/>
              </a:rPr>
              <a:t>2016/631 (1) </a:t>
            </a:r>
            <a:endParaRPr lang="cs-CZ" dirty="0">
              <a:latin typeface="Arial (Nadpisy)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9200" y="2898186"/>
            <a:ext cx="22609181" cy="991781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sz="4400" dirty="0"/>
              <a:t>Obsahuje požadavky na připojování nových výrobních modulů VM (zdrojů) do </a:t>
            </a:r>
            <a:r>
              <a:rPr lang="cs-CZ" sz="4400" dirty="0" smtClean="0"/>
              <a:t>ES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Rozsah výrobních modulů od 800 W -&gt; všechny napěťové </a:t>
            </a:r>
            <a:r>
              <a:rPr lang="cs-CZ" sz="4400" dirty="0" smtClean="0"/>
              <a:t>úrovně</a:t>
            </a:r>
          </a:p>
          <a:p>
            <a:pPr>
              <a:lnSpc>
                <a:spcPct val="100000"/>
              </a:lnSpc>
            </a:pPr>
            <a:endParaRPr lang="cs-CZ" sz="4400" dirty="0" smtClean="0"/>
          </a:p>
          <a:p>
            <a:pPr>
              <a:lnSpc>
                <a:spcPct val="100000"/>
              </a:lnSpc>
            </a:pPr>
            <a:r>
              <a:rPr lang="cs-CZ" sz="4400" dirty="0" smtClean="0"/>
              <a:t>Dle </a:t>
            </a:r>
            <a:r>
              <a:rPr lang="cs-CZ" sz="4400" dirty="0"/>
              <a:t>čl. 5 nutné kategorizovat výrobní moduly dle kapacity do 4 kategorií -&gt;Tabulka </a:t>
            </a:r>
            <a:r>
              <a:rPr lang="cs-CZ" sz="4400" dirty="0" err="1"/>
              <a:t>RfG</a:t>
            </a:r>
            <a:r>
              <a:rPr lang="cs-CZ" sz="4400" dirty="0"/>
              <a:t> </a:t>
            </a:r>
            <a:endParaRPr lang="cs-CZ" sz="4400" dirty="0" smtClean="0"/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ČEPS je povinna ve lhůtě stanovené pro implementaci NC </a:t>
            </a:r>
            <a:r>
              <a:rPr lang="cs-CZ" sz="4400" dirty="0" err="1"/>
              <a:t>RfG</a:t>
            </a:r>
            <a:r>
              <a:rPr lang="cs-CZ" sz="4400" dirty="0"/>
              <a:t> definovat hranice kategorií výrobních modulů </a:t>
            </a:r>
            <a:r>
              <a:rPr lang="cs-CZ" sz="4400" dirty="0" smtClean="0"/>
              <a:t>A-D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Následně je nutné provést veřejnou konzultaci k definovaným kategoriím výrobních </a:t>
            </a:r>
            <a:r>
              <a:rPr lang="cs-CZ" sz="4400" dirty="0" smtClean="0"/>
              <a:t>modulů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Rozčlenění výrobních modulů má přesah i do ostatních nových evropských nařízení a směrnic (např. SO GL, NC ER</a:t>
            </a:r>
            <a:r>
              <a:rPr lang="cs-CZ" sz="4400" dirty="0" smtClean="0"/>
              <a:t>)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Předefinování může ČEPS provést nejdříve po 3 letech od předchozího návrhu </a:t>
            </a:r>
          </a:p>
        </p:txBody>
      </p:sp>
    </p:spTree>
    <p:extLst>
      <p:ext uri="{BB962C8B-B14F-4D97-AF65-F5344CB8AC3E}">
        <p14:creationId xmlns:p14="http://schemas.microsoft.com/office/powerpoint/2010/main" val="942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89200" y="1386186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Úvod </a:t>
            </a:r>
            <a:r>
              <a:rPr lang="cs-CZ" dirty="0" smtClean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k NC </a:t>
            </a:r>
            <a:r>
              <a:rPr lang="cs-CZ" dirty="0" err="1" smtClean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RfG</a:t>
            </a:r>
            <a:r>
              <a:rPr lang="cs-CZ" dirty="0" smtClean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cs-CZ" dirty="0" smtClean="0">
                <a:solidFill>
                  <a:srgbClr val="BF2A34"/>
                </a:solidFill>
                <a:latin typeface="Arial (Nadpisy)"/>
              </a:rPr>
              <a:t>Nařízení </a:t>
            </a:r>
            <a:r>
              <a:rPr lang="cs-CZ" dirty="0" smtClean="0">
                <a:solidFill>
                  <a:srgbClr val="BF2A34"/>
                </a:solidFill>
                <a:latin typeface="Arial (Nadpisy)"/>
              </a:rPr>
              <a:t>Komise (EU) </a:t>
            </a:r>
            <a:r>
              <a:rPr lang="cs-CZ" dirty="0">
                <a:solidFill>
                  <a:srgbClr val="BF2A34"/>
                </a:solidFill>
                <a:latin typeface="Arial (Nadpisy)"/>
              </a:rPr>
              <a:t>2016/631 </a:t>
            </a:r>
            <a:r>
              <a:rPr lang="cs-CZ" dirty="0" smtClean="0">
                <a:solidFill>
                  <a:srgbClr val="BF2A34"/>
                </a:solidFill>
                <a:latin typeface="Arial (Nadpisy)"/>
              </a:rPr>
              <a:t>(2)</a:t>
            </a:r>
            <a:endParaRPr lang="cs-CZ" dirty="0">
              <a:latin typeface="Arial (Nadpisy)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9200" y="2898186"/>
            <a:ext cx="22609181" cy="99178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400" dirty="0" smtClean="0"/>
              <a:t>Kodex NC </a:t>
            </a:r>
            <a:r>
              <a:rPr lang="cs-CZ" sz="4400" dirty="0" err="1" smtClean="0"/>
              <a:t>RfG</a:t>
            </a:r>
            <a:r>
              <a:rPr lang="cs-CZ" sz="4400" dirty="0" smtClean="0"/>
              <a:t> </a:t>
            </a:r>
            <a:r>
              <a:rPr lang="cs-CZ" sz="4400" dirty="0"/>
              <a:t>se </a:t>
            </a:r>
            <a:r>
              <a:rPr lang="cs-CZ" sz="4400" dirty="0" smtClean="0"/>
              <a:t>vztahuje </a:t>
            </a:r>
            <a:r>
              <a:rPr lang="cs-CZ" sz="4400" dirty="0"/>
              <a:t>pouze </a:t>
            </a:r>
            <a:r>
              <a:rPr lang="cs-CZ" sz="4400" b="1" u="sng" dirty="0"/>
              <a:t>k novým </a:t>
            </a:r>
            <a:r>
              <a:rPr lang="cs-CZ" sz="4400" b="1" u="sng" dirty="0" smtClean="0"/>
              <a:t>zařízením</a:t>
            </a:r>
          </a:p>
          <a:p>
            <a:pPr>
              <a:lnSpc>
                <a:spcPct val="100000"/>
              </a:lnSpc>
            </a:pPr>
            <a:endParaRPr lang="cs-CZ" sz="4400" b="1" u="sng" dirty="0"/>
          </a:p>
          <a:p>
            <a:pPr>
              <a:lnSpc>
                <a:spcPct val="100000"/>
              </a:lnSpc>
            </a:pPr>
            <a:r>
              <a:rPr lang="cs-CZ" sz="4400" dirty="0"/>
              <a:t>Uplatnění na stávající může být pouze:</a:t>
            </a:r>
          </a:p>
          <a:p>
            <a:pPr lvl="1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/>
              <a:t>po rozhodnutí NRA s doporučením od TSO – proces musí proběhnout přes </a:t>
            </a:r>
            <a:r>
              <a:rPr lang="cs-CZ" sz="4400" dirty="0" smtClean="0"/>
              <a:t>CBA* </a:t>
            </a:r>
            <a:r>
              <a:rPr lang="cs-CZ" sz="4400" dirty="0"/>
              <a:t>a veřejnou konzultaci</a:t>
            </a:r>
          </a:p>
          <a:p>
            <a:pPr lvl="1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/>
              <a:t>v případě modernizace významných zařízení a nezbytnosti uzavření nové nebo zrevidování stávající </a:t>
            </a:r>
            <a:r>
              <a:rPr lang="cs-CZ" sz="4400" dirty="0" err="1" smtClean="0"/>
              <a:t>SoP</a:t>
            </a:r>
            <a:r>
              <a:rPr lang="cs-CZ" sz="4400" dirty="0" smtClean="0"/>
              <a:t> (významné zařízení = VM typu C a D)</a:t>
            </a:r>
          </a:p>
          <a:p>
            <a:pPr>
              <a:lnSpc>
                <a:spcPct val="100000"/>
              </a:lnSpc>
            </a:pPr>
            <a:endParaRPr lang="cs-CZ" sz="4400" dirty="0"/>
          </a:p>
          <a:p>
            <a:pPr>
              <a:lnSpc>
                <a:spcPct val="100000"/>
              </a:lnSpc>
            </a:pPr>
            <a:r>
              <a:rPr lang="cs-CZ" sz="4400" dirty="0"/>
              <a:t>Stávající zařízení:</a:t>
            </a:r>
          </a:p>
          <a:p>
            <a:pPr lvl="1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/>
              <a:t>je již připojeno k ES</a:t>
            </a:r>
          </a:p>
          <a:p>
            <a:pPr lvl="1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/>
              <a:t>je uzavřena kupní smlouva 2 roky </a:t>
            </a:r>
            <a:r>
              <a:rPr lang="cs-CZ" sz="4400" dirty="0" smtClean="0"/>
              <a:t>po vstupu NC </a:t>
            </a:r>
            <a:r>
              <a:rPr lang="cs-CZ" sz="4400" dirty="0" err="1" smtClean="0"/>
              <a:t>RfG</a:t>
            </a:r>
            <a:r>
              <a:rPr lang="cs-CZ" sz="4400" dirty="0" smtClean="0"/>
              <a:t> v </a:t>
            </a:r>
            <a:r>
              <a:rPr lang="cs-CZ" sz="4400" dirty="0"/>
              <a:t>platnost a vlastník zařízení to oznámil TSO do 30 měsíců od vstupu </a:t>
            </a:r>
            <a:r>
              <a:rPr lang="cs-CZ" sz="4400" dirty="0" smtClean="0"/>
              <a:t>kodexu </a:t>
            </a:r>
            <a:r>
              <a:rPr lang="cs-CZ" sz="4400" dirty="0"/>
              <a:t>v platnost</a:t>
            </a:r>
          </a:p>
          <a:p>
            <a:pPr lvl="1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4400" dirty="0"/>
              <a:t>Za vymezených podmínek může určit NRA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9200" y="12979474"/>
            <a:ext cx="1519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*CBA – analýza nákladů a přínosů - „cost benefit analysis”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5351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200" y="1602210"/>
            <a:ext cx="22608000" cy="1512000"/>
          </a:xfrm>
        </p:spPr>
        <p:txBody>
          <a:bodyPr>
            <a:normAutofit/>
          </a:bodyPr>
          <a:lstStyle/>
          <a:p>
            <a:r>
              <a:rPr lang="cs-CZ" dirty="0">
                <a:latin typeface="Arial (Nadpisy)"/>
                <a:ea typeface="Verdana" panose="020B0604030504040204" pitchFamily="34" charset="0"/>
                <a:cs typeface="Verdana" panose="020B0604030504040204" pitchFamily="34" charset="0"/>
              </a:rPr>
              <a:t>Rozdělení nových výrobních modulů do kategorií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910783" y="3474418"/>
            <a:ext cx="2215680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3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tabLst>
                <a:tab pos="360000" algn="l"/>
              </a:tabLst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Klíčový úkol – nastavení maximálních limitů prahových hodnot výkonů pro jednotlivé typy VM (A,B,C,D</a:t>
            </a: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71500" indent="-571500">
              <a:spcAft>
                <a:spcPts val="3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tabLst>
                <a:tab pos="360000" algn="l"/>
              </a:tabLst>
            </a:pP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3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tabLst>
                <a:tab pos="360000" algn="l"/>
              </a:tabLst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Pro jednotlivé typy VM se uplatňují požadavky odpovídající jejich významnosti pro provoz soustavy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261" y="7650882"/>
            <a:ext cx="9153716" cy="5039526"/>
          </a:xfrm>
          <a:prstGeom prst="rect">
            <a:avLst/>
          </a:prstGeom>
        </p:spPr>
      </p:pic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000668179"/>
              </p:ext>
            </p:extLst>
          </p:nvPr>
        </p:nvGraphicFramePr>
        <p:xfrm>
          <a:off x="14888043" y="7362850"/>
          <a:ext cx="705678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13771347" y="11512695"/>
            <a:ext cx="20999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cs-CZ" sz="4400" dirty="0">
                <a:solidFill>
                  <a:prstClr val="black"/>
                </a:solidFill>
                <a:latin typeface="Calibri"/>
              </a:rPr>
              <a:t>p</a:t>
            </a:r>
            <a:r>
              <a:rPr lang="cs-CZ" sz="4400" dirty="0" smtClean="0">
                <a:solidFill>
                  <a:prstClr val="black"/>
                </a:solidFill>
                <a:latin typeface="Calibri"/>
              </a:rPr>
              <a:t>očet VM</a:t>
            </a:r>
            <a:endParaRPr lang="en-US" sz="4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9970445" y="11622313"/>
            <a:ext cx="26437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cs-CZ" sz="4400" dirty="0" smtClean="0">
                <a:solidFill>
                  <a:prstClr val="black"/>
                </a:solidFill>
                <a:latin typeface="Calibri"/>
              </a:rPr>
              <a:t>Náročnost požadavků</a:t>
            </a:r>
            <a:endParaRPr lang="en-US" sz="4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21906777" y="8344343"/>
            <a:ext cx="0" cy="316835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14821343" y="8139587"/>
            <a:ext cx="0" cy="309634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5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PS 2017">
  <a:themeElements>
    <a:clrScheme name="ČEPS 2017">
      <a:dk1>
        <a:sysClr val="windowText" lastClr="000000"/>
      </a:dk1>
      <a:lt1>
        <a:sysClr val="window" lastClr="FFFFFF"/>
      </a:lt1>
      <a:dk2>
        <a:srgbClr val="67676E"/>
      </a:dk2>
      <a:lt2>
        <a:srgbClr val="B1B2B7"/>
      </a:lt2>
      <a:accent1>
        <a:srgbClr val="BF2A34"/>
      </a:accent1>
      <a:accent2>
        <a:srgbClr val="B1B2B7"/>
      </a:accent2>
      <a:accent3>
        <a:srgbClr val="623080"/>
      </a:accent3>
      <a:accent4>
        <a:srgbClr val="13B9F1"/>
      </a:accent4>
      <a:accent5>
        <a:srgbClr val="005C84"/>
      </a:accent5>
      <a:accent6>
        <a:srgbClr val="FDC82F"/>
      </a:accent6>
      <a:hlink>
        <a:srgbClr val="BF2A34"/>
      </a:hlink>
      <a:folHlink>
        <a:srgbClr val="BF2A34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ČEPS_prezentace_16x9.potx" id="{A5A6E192-5E52-4693-99E4-7DF1089D5ECE}" vid="{1043B4AF-0FC3-48E2-8FC8-13B52B97019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ČEPS základ">
    <a:dk1>
      <a:sysClr val="windowText" lastClr="000000"/>
    </a:dk1>
    <a:lt1>
      <a:srgbClr val="FFFFFF"/>
    </a:lt1>
    <a:dk2>
      <a:srgbClr val="BF2A34"/>
    </a:dk2>
    <a:lt2>
      <a:srgbClr val="FDC82F"/>
    </a:lt2>
    <a:accent1>
      <a:srgbClr val="623080"/>
    </a:accent1>
    <a:accent2>
      <a:srgbClr val="13B9F1"/>
    </a:accent2>
    <a:accent3>
      <a:srgbClr val="005C84"/>
    </a:accent3>
    <a:accent4>
      <a:srgbClr val="67676E"/>
    </a:accent4>
    <a:accent5>
      <a:srgbClr val="B1B2B7"/>
    </a:accent5>
    <a:accent6>
      <a:srgbClr val="DFDFDF"/>
    </a:accent6>
    <a:hlink>
      <a:srgbClr val="0070C0"/>
    </a:hlink>
    <a:folHlink>
      <a:srgbClr val="FF0000"/>
    </a:folHlink>
  </a:clrScheme>
  <a:fontScheme name="Office – klasické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ČEPS základ">
    <a:dk1>
      <a:sysClr val="windowText" lastClr="000000"/>
    </a:dk1>
    <a:lt1>
      <a:srgbClr val="FFFFFF"/>
    </a:lt1>
    <a:dk2>
      <a:srgbClr val="BF2A34"/>
    </a:dk2>
    <a:lt2>
      <a:srgbClr val="FDC82F"/>
    </a:lt2>
    <a:accent1>
      <a:srgbClr val="623080"/>
    </a:accent1>
    <a:accent2>
      <a:srgbClr val="13B9F1"/>
    </a:accent2>
    <a:accent3>
      <a:srgbClr val="005C84"/>
    </a:accent3>
    <a:accent4>
      <a:srgbClr val="67676E"/>
    </a:accent4>
    <a:accent5>
      <a:srgbClr val="B1B2B7"/>
    </a:accent5>
    <a:accent6>
      <a:srgbClr val="DFDFDF"/>
    </a:accent6>
    <a:hlink>
      <a:srgbClr val="0070C0"/>
    </a:hlink>
    <a:folHlink>
      <a:srgbClr val="FF0000"/>
    </a:folHlink>
  </a:clrScheme>
  <a:fontScheme name="Office – klasické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ef287326ae33b33fea4a2afc557ee89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8622F7-1654-48FD-90B4-DCFDC9AA6F3F}"/>
</file>

<file path=customXml/itemProps2.xml><?xml version="1.0" encoding="utf-8"?>
<ds:datastoreItem xmlns:ds="http://schemas.openxmlformats.org/officeDocument/2006/customXml" ds:itemID="{0320ECB5-1D15-4A73-B511-75B39DE2FFB4}"/>
</file>

<file path=customXml/itemProps3.xml><?xml version="1.0" encoding="utf-8"?>
<ds:datastoreItem xmlns:ds="http://schemas.openxmlformats.org/officeDocument/2006/customXml" ds:itemID="{AC979BDA-7B46-4EF5-9C09-DE53A4FF21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1582</Words>
  <Application>Microsoft Office PowerPoint</Application>
  <PresentationFormat>Vlastní</PresentationFormat>
  <Paragraphs>453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31" baseType="lpstr">
      <vt:lpstr>Aharoni</vt:lpstr>
      <vt:lpstr>Arial</vt:lpstr>
      <vt:lpstr>Arial (Nadpisy)</vt:lpstr>
      <vt:lpstr>Arial Black</vt:lpstr>
      <vt:lpstr>Calibri</vt:lpstr>
      <vt:lpstr>Symbol</vt:lpstr>
      <vt:lpstr>Times New Roman</vt:lpstr>
      <vt:lpstr>Verdana</vt:lpstr>
      <vt:lpstr>Wingdings</vt:lpstr>
      <vt:lpstr>Wingdings 2</vt:lpstr>
      <vt:lpstr>ČEPS 2017</vt:lpstr>
      <vt:lpstr>Definování kategorií nových výrobních modulů k veřejné konzultaci dle NC RfG</vt:lpstr>
      <vt:lpstr>Obsah</vt:lpstr>
      <vt:lpstr>Organizační záležitosti workshopu</vt:lpstr>
      <vt:lpstr>Informace o veřejné konzultaci</vt:lpstr>
      <vt:lpstr>Prezentace aplikace PowerPoint</vt:lpstr>
      <vt:lpstr>Prezentace aplikace PowerPoint</vt:lpstr>
      <vt:lpstr>Úvod k NC RfG - Nařízení Komise (EU) 2016/631 (1) </vt:lpstr>
      <vt:lpstr>Úvod k NC RfG - Nařízení Komise (EU) 2016/631 (2)</vt:lpstr>
      <vt:lpstr>Rozdělení nových výrobních modulů do kategorií</vt:lpstr>
      <vt:lpstr>Navržená tabulka kategorií výrobních modulů</vt:lpstr>
      <vt:lpstr>Statistické členění kategorií výrobních modulů k roku 2040</vt:lpstr>
      <vt:lpstr>Vybrané požadavky na nové výrobní moduly (1)</vt:lpstr>
      <vt:lpstr>Vybrané požadavky na nové výrobní moduly (2)</vt:lpstr>
      <vt:lpstr>Uvážená kritéria pro definování kategorií</vt:lpstr>
      <vt:lpstr>Prahové hodnoty pro kategorie výrobních modulů </vt:lpstr>
      <vt:lpstr>Proces veřejné konzultace v ČR</vt:lpstr>
      <vt:lpstr>Kritéria veřejné konzultace</vt:lpstr>
      <vt:lpstr>Závěr</vt:lpstr>
      <vt:lpstr>Děkuji za pozornost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workshop_RfG</dc:title>
  <dc:creator/>
  <cp:lastModifiedBy/>
  <cp:revision>1</cp:revision>
  <dcterms:created xsi:type="dcterms:W3CDTF">2017-04-06T10:11:02Z</dcterms:created>
  <dcterms:modified xsi:type="dcterms:W3CDTF">2017-05-04T13:00:19Z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  <property fmtid="{D5CDD505-2E9C-101B-9397-08002B2CF9AE}" pid="3" name="T_S_O">
    <vt:lpwstr>192;#ČEPS|f791be07-f056-45ef-82dc-e950913166de</vt:lpwstr>
  </property>
  <property fmtid="{D5CDD505-2E9C-101B-9397-08002B2CF9AE}" pid="4" name="Country">
    <vt:lpwstr>191;#CZ|e3e590cf-05be-4b8d-9453-c3e9d5603a37</vt:lpwstr>
  </property>
  <property fmtid="{D5CDD505-2E9C-101B-9397-08002B2CF9AE}" pid="5" name="Synchronus area">
    <vt:lpwstr>179;#Continental Europe|48be8ba5-0258-4aee-a1cb-f234b08d66a3</vt:lpwstr>
  </property>
  <property fmtid="{D5CDD505-2E9C-101B-9397-08002B2CF9AE}" pid="6" name="NC Category">
    <vt:lpwstr>212;#CNC|019b96fb-569d-4858-835f-d98410ef6d36</vt:lpwstr>
  </property>
  <property fmtid="{D5CDD505-2E9C-101B-9397-08002B2CF9AE}" pid="7" name="Topic">
    <vt:lpwstr>234;#Technical|e498a2f8-954f-4033-a0e8-8dcdc14ed6b7</vt:lpwstr>
  </property>
  <property fmtid="{D5CDD505-2E9C-101B-9397-08002B2CF9AE}" pid="8" name="RelatedCode">
    <vt:lpwstr/>
  </property>
  <property fmtid="{D5CDD505-2E9C-101B-9397-08002B2CF9AE}" pid="9" name="hb467b8d1e544bae8972f0b15ef5ea82">
    <vt:lpwstr/>
  </property>
  <property fmtid="{D5CDD505-2E9C-101B-9397-08002B2CF9AE}" pid="10" name="Subjects">
    <vt:lpwstr/>
  </property>
  <property fmtid="{D5CDD505-2E9C-101B-9397-08002B2CF9AE}" pid="11" name="WorkflowChangePath">
    <vt:lpwstr>f5d1c0ae-2968-4108-a70e-cc68f4c22e2e,4;</vt:lpwstr>
  </property>
</Properties>
</file>